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71" r:id="rId3"/>
    <p:sldId id="277" r:id="rId4"/>
    <p:sldId id="278" r:id="rId5"/>
    <p:sldId id="285" r:id="rId6"/>
    <p:sldId id="284" r:id="rId7"/>
    <p:sldId id="279" r:id="rId8"/>
    <p:sldId id="286" r:id="rId9"/>
    <p:sldId id="280" r:id="rId10"/>
    <p:sldId id="288" r:id="rId11"/>
    <p:sldId id="289" r:id="rId12"/>
    <p:sldId id="287" r:id="rId13"/>
    <p:sldId id="283" r:id="rId14"/>
    <p:sldId id="265" r:id="rId15"/>
    <p:sldId id="290" r:id="rId16"/>
    <p:sldId id="281" r:id="rId17"/>
    <p:sldId id="282" r:id="rId18"/>
    <p:sldId id="275" r:id="rId19"/>
    <p:sldId id="276" r:id="rId20"/>
    <p:sldId id="273" r:id="rId21"/>
    <p:sldId id="274" r:id="rId22"/>
    <p:sldId id="272" r:id="rId23"/>
    <p:sldId id="269" r:id="rId24"/>
    <p:sldId id="268" r:id="rId2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A587"/>
    <a:srgbClr val="39A588"/>
    <a:srgbClr val="5EAEA4"/>
    <a:srgbClr val="4EBE6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84E4D-F6EB-494E-AFA4-DD76FE58809D}" type="datetimeFigureOut">
              <a:rPr lang="fr-FR" smtClean="0"/>
              <a:pPr/>
              <a:t>01/12/2011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DEC9BA-B664-422A-8FCA-91D76105DE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12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13</a:t>
            </a:fld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17</a:t>
            </a:fld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21</a:t>
            </a:fld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22</a:t>
            </a:fld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23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EC9BA-B664-422A-8FCA-91D76105DE46}" type="slidenum">
              <a:rPr lang="fr-FR" smtClean="0"/>
              <a:pPr/>
              <a:t>11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13A3-CD78-4CD0-9A00-93E34A3832DB}" type="datetimeFigureOut">
              <a:rPr lang="fr-FR" smtClean="0"/>
              <a:pPr/>
              <a:t>01/12/2011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A8C2-34C5-4D3B-9E65-F122DA4F91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13A3-CD78-4CD0-9A00-93E34A3832DB}" type="datetimeFigureOut">
              <a:rPr lang="fr-FR" smtClean="0"/>
              <a:pPr/>
              <a:t>01/12/2011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A8C2-34C5-4D3B-9E65-F122DA4F91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13A3-CD78-4CD0-9A00-93E34A3832DB}" type="datetimeFigureOut">
              <a:rPr lang="fr-FR" smtClean="0"/>
              <a:pPr/>
              <a:t>01/12/2011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A8C2-34C5-4D3B-9E65-F122DA4F91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7"/>
          <p:cNvSpPr>
            <a:spLocks noGrp="1"/>
          </p:cNvSpPr>
          <p:nvPr>
            <p:ph type="pic" sz="quarter" idx="12" hasCustomPrompt="1"/>
          </p:nvPr>
        </p:nvSpPr>
        <p:spPr>
          <a:xfrm>
            <a:off x="353585" y="1292913"/>
            <a:ext cx="8438320" cy="5095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>
            <a:normAutofit/>
          </a:bodyPr>
          <a:lstStyle>
            <a:lvl1pPr marL="247031" indent="-247031" algn="l" defTabSz="892778" rtl="0" eaLnBrk="1" fontAlgn="base" hangingPunct="1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100000"/>
              <a:buFont typeface="Verdana" pitchFamily="34" charset="0"/>
              <a:buChar char="•"/>
              <a:def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Wizard Chart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8405" y="53577"/>
            <a:ext cx="8680777" cy="8344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13A3-CD78-4CD0-9A00-93E34A3832DB}" type="datetimeFigureOut">
              <a:rPr lang="fr-FR" smtClean="0"/>
              <a:pPr/>
              <a:t>01/12/2011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A8C2-34C5-4D3B-9E65-F122DA4F91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13A3-CD78-4CD0-9A00-93E34A3832DB}" type="datetimeFigureOut">
              <a:rPr lang="fr-FR" smtClean="0"/>
              <a:pPr/>
              <a:t>01/12/2011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A8C2-34C5-4D3B-9E65-F122DA4F91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13A3-CD78-4CD0-9A00-93E34A3832DB}" type="datetimeFigureOut">
              <a:rPr lang="fr-FR" smtClean="0"/>
              <a:pPr/>
              <a:t>01/12/2011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A8C2-34C5-4D3B-9E65-F122DA4F91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13A3-CD78-4CD0-9A00-93E34A3832DB}" type="datetimeFigureOut">
              <a:rPr lang="fr-FR" smtClean="0"/>
              <a:pPr/>
              <a:t>01/12/2011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A8C2-34C5-4D3B-9E65-F122DA4F91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13A3-CD78-4CD0-9A00-93E34A3832DB}" type="datetimeFigureOut">
              <a:rPr lang="fr-FR" smtClean="0"/>
              <a:pPr/>
              <a:t>01/12/2011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A8C2-34C5-4D3B-9E65-F122DA4F91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13A3-CD78-4CD0-9A00-93E34A3832DB}" type="datetimeFigureOut">
              <a:rPr lang="fr-FR" smtClean="0"/>
              <a:pPr/>
              <a:t>01/12/2011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A8C2-34C5-4D3B-9E65-F122DA4F91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13A3-CD78-4CD0-9A00-93E34A3832DB}" type="datetimeFigureOut">
              <a:rPr lang="fr-FR" smtClean="0"/>
              <a:pPr/>
              <a:t>01/12/2011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A8C2-34C5-4D3B-9E65-F122DA4F91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813A3-CD78-4CD0-9A00-93E34A3832DB}" type="datetimeFigureOut">
              <a:rPr lang="fr-FR" smtClean="0"/>
              <a:pPr/>
              <a:t>01/12/2011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DA8C2-34C5-4D3B-9E65-F122DA4F91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813A3-CD78-4CD0-9A00-93E34A3832DB}" type="datetimeFigureOut">
              <a:rPr lang="fr-FR" smtClean="0"/>
              <a:pPr/>
              <a:t>01/12/2011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DA8C2-34C5-4D3B-9E65-F122DA4F910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4.png@01CC4E95.5D0739B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4.png@01CC4E95.5D0739B0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4.png@01CC4E95.5D0739B0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4.png@01CC4E95.5D0739B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4.png@01CC4E95.5D0739B0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4.png@01CC4E95.5D0739B0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4.png@01CC4E95.5D0739B0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wmf"/><Relationship Id="rId4" Type="http://schemas.openxmlformats.org/officeDocument/2006/relationships/image" Target="cid:image004.png@01CC4E95.5D0739B0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4.png@01CC4E95.5D0739B0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cid:image004.png@01CC4E95.5D0739B0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cid:image004.png@01CC4E95.5D0739B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4.png@01CC4E95.5D0739B0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4.png@01CC4E95.5D0739B0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4.png@01CC4E95.5D0739B0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4.png@01CC4E95.5D0739B0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4.png@01CC4E95.5D0739B0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cid:image004.png@01CC4E95.5D0739B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4.png@01CC4E95.5D0739B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4.png@01CC4E95.5D0739B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4.png@01CC4E95.5D0739B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4.png@01CC4E95.5D0739B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://www.amazon.fr/gp/product/images/2200276672/ref=dp_image_0?ie=UTF8&amp;n=301061&amp;s=books" TargetMode="External"/><Relationship Id="rId4" Type="http://schemas.openxmlformats.org/officeDocument/2006/relationships/image" Target="cid:image004.png@01CC4E95.5D0739B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4.png@01CC4E95.5D0739B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fr-FR" b="1" dirty="0" smtClean="0"/>
              <a:t>Association des Centraliens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sz="3600" b="1" dirty="0" smtClean="0"/>
              <a:t>Groupe Rhône-Ain-Drôme-Ardèche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fr-FR" sz="2400" dirty="0" smtClean="0"/>
              <a:t>Assemblée Générale</a:t>
            </a:r>
          </a:p>
          <a:p>
            <a:pPr algn="r"/>
            <a:r>
              <a:rPr lang="fr-FR" sz="2400" dirty="0" smtClean="0"/>
              <a:t>01 déc</a:t>
            </a:r>
            <a:r>
              <a:rPr lang="fr-FR" sz="2400" dirty="0" smtClean="0"/>
              <a:t>embre </a:t>
            </a:r>
            <a:r>
              <a:rPr lang="fr-FR" sz="2400" dirty="0" smtClean="0"/>
              <a:t>2011</a:t>
            </a:r>
          </a:p>
          <a:p>
            <a:pPr algn="r"/>
            <a:r>
              <a:rPr lang="fr-FR" sz="2400" dirty="0" smtClean="0"/>
              <a:t>ED</a:t>
            </a:r>
            <a:endParaRPr lang="fr-FR" sz="2400" dirty="0"/>
          </a:p>
        </p:txBody>
      </p:sp>
      <p:pic>
        <p:nvPicPr>
          <p:cNvPr id="1026" name="Picture 2" descr="cid:image004.png@01CC4E95.5D0739B0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Statistiques sur les centraliens de notre région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686800" cy="5904656"/>
          </a:xfrm>
        </p:spPr>
        <p:txBody>
          <a:bodyPr>
            <a:normAutofit/>
          </a:bodyPr>
          <a:lstStyle/>
          <a:p>
            <a:pPr lvl="0"/>
            <a:r>
              <a:rPr lang="fr-FR" sz="2400" dirty="0" smtClean="0"/>
              <a:t>820 anciens élèves*</a:t>
            </a:r>
          </a:p>
          <a:p>
            <a:pPr lvl="0"/>
            <a:endParaRPr lang="fr-FR" sz="2400" dirty="0" smtClean="0"/>
          </a:p>
          <a:p>
            <a:pPr lvl="0"/>
            <a:r>
              <a:rPr lang="fr-FR" sz="2400" dirty="0" smtClean="0"/>
              <a:t>12% de femmes</a:t>
            </a:r>
          </a:p>
          <a:p>
            <a:pPr lvl="0"/>
            <a:endParaRPr lang="fr-FR" sz="2400" dirty="0" smtClean="0"/>
          </a:p>
          <a:p>
            <a:pPr lvl="0"/>
            <a:r>
              <a:rPr lang="fr-FR" sz="2400" dirty="0" smtClean="0"/>
              <a:t>16% de jeunes promos</a:t>
            </a:r>
            <a:endParaRPr lang="fr-FR" sz="2400" dirty="0" smtClean="0"/>
          </a:p>
          <a:p>
            <a:pPr lvl="0"/>
            <a:endParaRPr lang="fr-FR" sz="2400" dirty="0" smtClean="0"/>
          </a:p>
          <a:p>
            <a:pPr lvl="0"/>
            <a:r>
              <a:rPr lang="fr-FR" sz="2400" dirty="0" smtClean="0"/>
              <a:t>25% de cadres dirigeants</a:t>
            </a:r>
          </a:p>
          <a:p>
            <a:pPr lvl="0"/>
            <a:endParaRPr lang="fr-FR" sz="2400" dirty="0" smtClean="0"/>
          </a:p>
          <a:p>
            <a:pPr>
              <a:buNone/>
            </a:pPr>
            <a:r>
              <a:rPr lang="fr-FR" sz="2400" dirty="0" smtClean="0"/>
              <a:t>* Pour mémoire: 1100 en Rhône-Alpes </a:t>
            </a:r>
            <a:r>
              <a:rPr lang="fr-FR" sz="2400" dirty="0" smtClean="0"/>
              <a:t>+ </a:t>
            </a:r>
            <a:r>
              <a:rPr lang="fr-FR" sz="2400" dirty="0" smtClean="0"/>
              <a:t>Auvergne, soit 10% des centraliens dans le monde</a:t>
            </a:r>
            <a:endParaRPr lang="fr-FR" sz="2400" dirty="0" smtClean="0"/>
          </a:p>
          <a:p>
            <a:pPr lvl="0"/>
            <a:endParaRPr lang="fr-FR" sz="2400" dirty="0"/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Actions principales 2012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4186808" cy="59046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600" b="1" dirty="0" smtClean="0"/>
              <a:t>Institutionnel:</a:t>
            </a:r>
          </a:p>
          <a:p>
            <a:r>
              <a:rPr lang="fr-FR" sz="1600" dirty="0" smtClean="0"/>
              <a:t>Dîner-débat avec Pierre </a:t>
            </a:r>
            <a:r>
              <a:rPr lang="fr-FR" sz="1600" dirty="0" err="1" smtClean="0"/>
              <a:t>Vareille</a:t>
            </a:r>
            <a:endParaRPr lang="fr-FR" sz="1600" dirty="0" smtClean="0"/>
          </a:p>
          <a:p>
            <a:r>
              <a:rPr lang="fr-FR" sz="1600" dirty="0" smtClean="0"/>
              <a:t>Journée Carrière </a:t>
            </a:r>
            <a:r>
              <a:rPr lang="fr-FR" sz="1600" dirty="0" smtClean="0"/>
              <a:t>et Emploi</a:t>
            </a:r>
          </a:p>
          <a:p>
            <a:r>
              <a:rPr lang="fr-FR" sz="1600" dirty="0" smtClean="0"/>
              <a:t>Pot </a:t>
            </a:r>
            <a:r>
              <a:rPr lang="fr-FR" sz="1600" dirty="0" smtClean="0"/>
              <a:t>de rentrée</a:t>
            </a:r>
          </a:p>
          <a:p>
            <a:r>
              <a:rPr lang="fr-FR" sz="1600" dirty="0" smtClean="0"/>
              <a:t>Assemblée Générale</a:t>
            </a:r>
            <a:endParaRPr lang="fr-FR" sz="1600" dirty="0" smtClean="0"/>
          </a:p>
          <a:p>
            <a:pPr>
              <a:buNone/>
            </a:pPr>
            <a:endParaRPr lang="fr-FR" sz="1600" b="1" dirty="0" smtClean="0"/>
          </a:p>
          <a:p>
            <a:pPr>
              <a:buNone/>
            </a:pPr>
            <a:r>
              <a:rPr lang="fr-FR" sz="1600" b="1" dirty="0" smtClean="0"/>
              <a:t>Culturel et sportif:</a:t>
            </a:r>
          </a:p>
          <a:p>
            <a:r>
              <a:rPr lang="fr-FR" sz="1600" dirty="0" smtClean="0"/>
              <a:t>Sortie raquette/ski</a:t>
            </a:r>
          </a:p>
          <a:p>
            <a:r>
              <a:rPr lang="fr-FR" sz="1600" dirty="0" smtClean="0"/>
              <a:t>Soirée théâtre (complexe du rire)</a:t>
            </a:r>
          </a:p>
          <a:p>
            <a:r>
              <a:rPr lang="fr-FR" sz="1600" dirty="0" smtClean="0"/>
              <a:t>Pique-nique de l’été</a:t>
            </a:r>
          </a:p>
          <a:p>
            <a:r>
              <a:rPr lang="fr-FR" sz="1600" dirty="0" smtClean="0"/>
              <a:t>Conférence historique</a:t>
            </a:r>
          </a:p>
          <a:p>
            <a:r>
              <a:rPr lang="fr-FR" sz="1600" dirty="0" smtClean="0"/>
              <a:t>Visite </a:t>
            </a:r>
            <a:r>
              <a:rPr lang="fr-FR" sz="1600" dirty="0" smtClean="0"/>
              <a:t>traboules</a:t>
            </a:r>
          </a:p>
          <a:p>
            <a:r>
              <a:rPr lang="fr-FR" sz="1600" dirty="0" smtClean="0"/>
              <a:t>Visite Opéra</a:t>
            </a:r>
          </a:p>
          <a:p>
            <a:r>
              <a:rPr lang="fr-FR" sz="1600" dirty="0" smtClean="0"/>
              <a:t>Visite </a:t>
            </a:r>
            <a:r>
              <a:rPr lang="fr-FR" sz="1600" dirty="0" smtClean="0"/>
              <a:t>de la pompe de Cornouailles à </a:t>
            </a:r>
            <a:r>
              <a:rPr lang="fr-FR" sz="1600" dirty="0" err="1" smtClean="0"/>
              <a:t>Caluire</a:t>
            </a:r>
            <a:r>
              <a:rPr lang="fr-FR" sz="1600" dirty="0" smtClean="0"/>
              <a:t>.</a:t>
            </a:r>
          </a:p>
          <a:p>
            <a:r>
              <a:rPr lang="fr-FR" sz="1600" dirty="0" smtClean="0"/>
              <a:t>Soirée boîte </a:t>
            </a:r>
            <a:r>
              <a:rPr lang="fr-FR" sz="1600" dirty="0" smtClean="0"/>
              <a:t>de jazz et dîner avec les </a:t>
            </a:r>
            <a:r>
              <a:rPr lang="fr-FR" sz="1600" dirty="0" smtClean="0"/>
              <a:t>musiciens</a:t>
            </a:r>
            <a:endParaRPr lang="fr-FR" sz="1600" dirty="0" smtClean="0"/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4489648" y="620688"/>
            <a:ext cx="4186808" cy="59046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Professionnel: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Soirée-débat « Principe de précaution 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Soirée-débat « gestion des risques 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Conférence sur le développement de l'innovation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Visite "</a:t>
            </a:r>
            <a:r>
              <a:rPr kumimoji="0" lang="fr-F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Cargoport</a:t>
            </a: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Soirée-débat "Panorama et Perspectives des Pôles de Compétitivité".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Visite « gestion du trafic urbain 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Visite de chantier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Visite d’usine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mémoire: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Invitations des groupes régionaux voisins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Conférences dîner professionnelles </a:t>
            </a:r>
            <a:r>
              <a:rPr kumimoji="0" lang="fr-FR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SupElec</a:t>
            </a: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Mardis de l’URIS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Evènements intergroupe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2013: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fr-FR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Challenge-ski de Centrale ?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Actions récurrentes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686800" cy="590465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fr-FR" sz="1800" b="1" dirty="0" smtClean="0"/>
              <a:t>Contacts:</a:t>
            </a:r>
          </a:p>
          <a:p>
            <a:pPr lvl="0"/>
            <a:r>
              <a:rPr lang="fr-FR" sz="1800" dirty="0" smtClean="0"/>
              <a:t>Secrétariat</a:t>
            </a:r>
          </a:p>
          <a:p>
            <a:pPr lvl="0"/>
            <a:r>
              <a:rPr lang="fr-FR" sz="1800" dirty="0" smtClean="0"/>
              <a:t>Site rénové</a:t>
            </a:r>
          </a:p>
          <a:p>
            <a:pPr lvl="0"/>
            <a:r>
              <a:rPr lang="fr-FR" sz="1800" dirty="0" smtClean="0"/>
              <a:t>Annuaire révisé</a:t>
            </a:r>
          </a:p>
          <a:p>
            <a:pPr lvl="0">
              <a:buNone/>
            </a:pPr>
            <a:endParaRPr lang="fr-FR" sz="1800" dirty="0" smtClean="0"/>
          </a:p>
          <a:p>
            <a:pPr lvl="0">
              <a:buNone/>
            </a:pPr>
            <a:r>
              <a:rPr lang="fr-FR" sz="1800" b="1" dirty="0" smtClean="0"/>
              <a:t>Rencontres:</a:t>
            </a:r>
          </a:p>
          <a:p>
            <a:pPr lvl="0"/>
            <a:r>
              <a:rPr lang="fr-FR" sz="1800" dirty="0" smtClean="0"/>
              <a:t>Les dîners: premier lundi du mois</a:t>
            </a:r>
            <a:endParaRPr lang="fr-FR" sz="1800" dirty="0" smtClean="0"/>
          </a:p>
          <a:p>
            <a:pPr lvl="0"/>
            <a:r>
              <a:rPr lang="fr-FR" sz="1800" dirty="0" smtClean="0"/>
              <a:t>Les déjeuners: second vendredi du mois</a:t>
            </a:r>
          </a:p>
          <a:p>
            <a:pPr lvl="0">
              <a:buNone/>
            </a:pPr>
            <a:endParaRPr lang="fr-FR" sz="1800" dirty="0" smtClean="0"/>
          </a:p>
          <a:p>
            <a:pPr lvl="0">
              <a:buNone/>
            </a:pPr>
            <a:r>
              <a:rPr lang="fr-FR" sz="1800" b="1" dirty="0" smtClean="0"/>
              <a:t>Solidarité:</a:t>
            </a:r>
          </a:p>
          <a:p>
            <a:pPr lvl="0"/>
            <a:r>
              <a:rPr lang="fr-FR" sz="1800" dirty="0" smtClean="0"/>
              <a:t>Parrainage des étudiants</a:t>
            </a:r>
          </a:p>
          <a:p>
            <a:pPr lvl="0"/>
            <a:r>
              <a:rPr lang="fr-FR" sz="1800" dirty="0" smtClean="0"/>
              <a:t>Accueil des nouveaux arrivants</a:t>
            </a:r>
          </a:p>
          <a:p>
            <a:pPr lvl="0"/>
            <a:r>
              <a:rPr lang="fr-FR" sz="1800" dirty="0" smtClean="0"/>
              <a:t>Accueil de jeunes promos</a:t>
            </a:r>
          </a:p>
          <a:p>
            <a:pPr lvl="0"/>
            <a:r>
              <a:rPr lang="fr-FR" sz="1800" dirty="0" smtClean="0"/>
              <a:t>Accompagnement des  personnes en mobilité</a:t>
            </a:r>
          </a:p>
          <a:p>
            <a:pPr lvl="0"/>
            <a:endParaRPr lang="fr-FR" sz="1800" dirty="0" smtClean="0"/>
          </a:p>
          <a:p>
            <a:pPr lvl="0"/>
            <a:endParaRPr lang="fr-FR" sz="1800" dirty="0"/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Invité: Roland Huin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686800" cy="5904656"/>
          </a:xfrm>
        </p:spPr>
        <p:txBody>
          <a:bodyPr>
            <a:normAutofit/>
          </a:bodyPr>
          <a:lstStyle/>
          <a:p>
            <a:pPr lvl="0"/>
            <a:endParaRPr lang="fr-FR" sz="2400" dirty="0" smtClean="0"/>
          </a:p>
          <a:p>
            <a:r>
              <a:rPr lang="fr-FR" sz="2400" dirty="0" smtClean="0"/>
              <a:t>CNISF</a:t>
            </a:r>
          </a:p>
          <a:p>
            <a:endParaRPr lang="fr-FR" sz="2400" dirty="0" smtClean="0"/>
          </a:p>
          <a:p>
            <a:r>
              <a:rPr lang="fr-FR" sz="2400" dirty="0" smtClean="0"/>
              <a:t>Projet URIS</a:t>
            </a:r>
          </a:p>
          <a:p>
            <a:endParaRPr lang="fr-FR" sz="2400" dirty="0" smtClean="0"/>
          </a:p>
          <a:p>
            <a:r>
              <a:rPr lang="fr-FR" sz="2400" dirty="0" smtClean="0"/>
              <a:t>MDI</a:t>
            </a:r>
            <a:endParaRPr lang="fr-FR" sz="2400" dirty="0" smtClean="0"/>
          </a:p>
          <a:p>
            <a:endParaRPr lang="fr-FR" sz="2400" dirty="0" smtClean="0"/>
          </a:p>
          <a:p>
            <a:pPr lvl="0"/>
            <a:endParaRPr lang="fr-FR" sz="2400" dirty="0"/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>
            <a:spLocks noChangeAspect="1"/>
          </p:cNvSpPr>
          <p:nvPr/>
        </p:nvSpPr>
        <p:spPr>
          <a:xfrm>
            <a:off x="2627784" y="1772816"/>
            <a:ext cx="3545995" cy="3545995"/>
          </a:xfrm>
          <a:prstGeom prst="ellipse">
            <a:avLst/>
          </a:prstGeom>
          <a:solidFill>
            <a:srgbClr val="37A587">
              <a:alpha val="4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700" b="1" dirty="0" smtClean="0"/>
              <a:t>2</a:t>
            </a:r>
            <a:endParaRPr lang="fr-FR" sz="28700" b="1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-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147248" cy="4896544"/>
          </a:xfrm>
        </p:spPr>
        <p:txBody>
          <a:bodyPr>
            <a:noAutofit/>
          </a:bodyPr>
          <a:lstStyle/>
          <a:p>
            <a:pPr marL="457200" lvl="0" indent="-457200" algn="ctr">
              <a:buNone/>
            </a:pPr>
            <a:r>
              <a:rPr lang="fr-FR" sz="11500" b="1" dirty="0" smtClean="0"/>
              <a:t>Rapport Moral</a:t>
            </a:r>
            <a:endParaRPr lang="fr-FR" sz="11500" b="1" dirty="0" smtClean="0"/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Actions 2011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686800" cy="5904656"/>
          </a:xfrm>
        </p:spPr>
        <p:txBody>
          <a:bodyPr>
            <a:normAutofit lnSpcReduction="10000"/>
          </a:bodyPr>
          <a:lstStyle/>
          <a:p>
            <a:r>
              <a:rPr lang="fr-FR" sz="1800" dirty="0" smtClean="0"/>
              <a:t>Galette des rois</a:t>
            </a:r>
          </a:p>
          <a:p>
            <a:r>
              <a:rPr lang="fr-FR" sz="1800" dirty="0" smtClean="0"/>
              <a:t>Visite de la rénovation de l’ancien palais de justice</a:t>
            </a:r>
          </a:p>
          <a:p>
            <a:pPr lvl="0"/>
            <a:r>
              <a:rPr lang="fr-FR" sz="1800" dirty="0" smtClean="0"/>
              <a:t>Enquête énergie avec des étudiants (merci à l’URIS) </a:t>
            </a:r>
          </a:p>
          <a:p>
            <a:r>
              <a:rPr lang="fr-FR" sz="1800" dirty="0" smtClean="0"/>
              <a:t>Sortie </a:t>
            </a:r>
            <a:r>
              <a:rPr lang="fr-FR" sz="1800" dirty="0" smtClean="0"/>
              <a:t>ski</a:t>
            </a:r>
          </a:p>
          <a:p>
            <a:r>
              <a:rPr lang="fr-FR" sz="1800" dirty="0" smtClean="0"/>
              <a:t>Soirée théâtre et dîner avec les comédiens</a:t>
            </a:r>
          </a:p>
          <a:p>
            <a:pPr lvl="0"/>
            <a:r>
              <a:rPr lang="fr-FR" sz="1800" dirty="0" smtClean="0"/>
              <a:t>Visite de la R&amp;D Michelin</a:t>
            </a:r>
          </a:p>
          <a:p>
            <a:pPr lvl="0"/>
            <a:r>
              <a:rPr lang="fr-FR" sz="1800" dirty="0" smtClean="0"/>
              <a:t>Journée Carrières et Emploi</a:t>
            </a:r>
          </a:p>
          <a:p>
            <a:r>
              <a:rPr lang="fr-FR" sz="1800" dirty="0" smtClean="0"/>
              <a:t>Pique-nique</a:t>
            </a:r>
          </a:p>
          <a:p>
            <a:pPr lvl="0"/>
            <a:r>
              <a:rPr lang="fr-FR" sz="1800" dirty="0" smtClean="0"/>
              <a:t>Pot de rentrée</a:t>
            </a:r>
          </a:p>
          <a:p>
            <a:pPr lvl="0"/>
            <a:r>
              <a:rPr lang="fr-FR" sz="1800" dirty="0" smtClean="0"/>
              <a:t>Visite entreprise pharmaceutique</a:t>
            </a:r>
          </a:p>
          <a:p>
            <a:r>
              <a:rPr lang="fr-FR" sz="1800" dirty="0" smtClean="0"/>
              <a:t>Soirée café-théâtre</a:t>
            </a:r>
          </a:p>
          <a:p>
            <a:pPr lvl="0"/>
            <a:r>
              <a:rPr lang="fr-FR" sz="1800" dirty="0" smtClean="0"/>
              <a:t>Assemblée générale</a:t>
            </a:r>
          </a:p>
          <a:p>
            <a:pPr lvl="0"/>
            <a:endParaRPr lang="fr-FR" sz="1800" dirty="0" smtClean="0"/>
          </a:p>
          <a:p>
            <a:pPr lvl="0">
              <a:buNone/>
            </a:pPr>
            <a:r>
              <a:rPr lang="fr-FR" sz="1800" dirty="0" smtClean="0"/>
              <a:t>Merci à </a:t>
            </a:r>
            <a:r>
              <a:rPr lang="fr-FR" sz="1800" dirty="0" err="1" smtClean="0"/>
              <a:t>Supélec</a:t>
            </a:r>
            <a:r>
              <a:rPr lang="fr-FR" sz="1800" dirty="0" smtClean="0"/>
              <a:t> pour:</a:t>
            </a:r>
          </a:p>
          <a:p>
            <a:pPr lvl="0"/>
            <a:r>
              <a:rPr lang="fr-FR" sz="1800" dirty="0" smtClean="0"/>
              <a:t>Management français et chinois</a:t>
            </a:r>
          </a:p>
          <a:p>
            <a:pPr lvl="0"/>
            <a:r>
              <a:rPr lang="fr-FR" sz="1800" dirty="0" smtClean="0"/>
              <a:t>Développement durable</a:t>
            </a:r>
          </a:p>
          <a:p>
            <a:pPr lvl="0"/>
            <a:r>
              <a:rPr lang="fr-FR" sz="1800" dirty="0" smtClean="0"/>
              <a:t>Coaching</a:t>
            </a:r>
          </a:p>
          <a:p>
            <a:pPr lvl="0"/>
            <a:r>
              <a:rPr lang="fr-FR" sz="1800" dirty="0" smtClean="0"/>
              <a:t>Collectivités territoriales</a:t>
            </a:r>
            <a:endParaRPr lang="fr-FR" sz="1800" dirty="0"/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B</a:t>
            </a:r>
            <a:r>
              <a:rPr lang="fr-FR" sz="2800" b="1" dirty="0" smtClean="0"/>
              <a:t>ureau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686800" cy="590465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fr-FR" sz="1800" dirty="0" smtClean="0"/>
              <a:t>-</a:t>
            </a:r>
            <a:endParaRPr lang="fr-FR" sz="1800" dirty="0"/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11152" y="323800"/>
            <a:ext cx="50292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Cotisations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204864"/>
            <a:ext cx="8686800" cy="4320480"/>
          </a:xfrm>
        </p:spPr>
        <p:txBody>
          <a:bodyPr>
            <a:normAutofit/>
          </a:bodyPr>
          <a:lstStyle/>
          <a:p>
            <a:pPr lvl="0"/>
            <a:r>
              <a:rPr lang="fr-FR" sz="2400" b="1" dirty="0" smtClean="0"/>
              <a:t>45 euros par cotisant (inchangé)</a:t>
            </a:r>
          </a:p>
          <a:p>
            <a:pPr lvl="0"/>
            <a:endParaRPr lang="fr-FR" sz="2400" b="1" dirty="0" smtClean="0"/>
          </a:p>
          <a:p>
            <a:pPr lvl="0"/>
            <a:r>
              <a:rPr lang="fr-FR" sz="2400" b="1" dirty="0" smtClean="0"/>
              <a:t>Réduction 50% pour les cotisants disposant de moindres ressources, et pour les couples</a:t>
            </a:r>
          </a:p>
          <a:p>
            <a:pPr lvl="0"/>
            <a:endParaRPr lang="fr-FR" sz="2400" b="1" dirty="0" smtClean="0"/>
          </a:p>
          <a:p>
            <a:pPr lvl="0"/>
            <a:r>
              <a:rPr lang="fr-FR" sz="2400" b="1" dirty="0" smtClean="0"/>
              <a:t>Membres bienfaiteurs</a:t>
            </a:r>
            <a:endParaRPr lang="fr-FR" sz="2400" b="1" dirty="0"/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52737"/>
            <a:ext cx="8567689" cy="44670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971600" y="332656"/>
            <a:ext cx="36737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BILAN EXERCICE 2010/2011</a:t>
            </a:r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3168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971600" y="332656"/>
            <a:ext cx="48776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RESULTATS DE L’EXERCICE 2010/2011</a:t>
            </a:r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8354284" cy="5889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0438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Ordre du jour</a:t>
            </a:r>
            <a:endParaRPr lang="fr-FR" sz="2800" b="1" dirty="0"/>
          </a:p>
        </p:txBody>
      </p:sp>
      <p:sp>
        <p:nvSpPr>
          <p:cNvPr id="5" name="Ellipse 4"/>
          <p:cNvSpPr/>
          <p:nvPr/>
        </p:nvSpPr>
        <p:spPr>
          <a:xfrm>
            <a:off x="1907704" y="908720"/>
            <a:ext cx="648072" cy="648072"/>
          </a:xfrm>
          <a:prstGeom prst="ellipse">
            <a:avLst/>
          </a:prstGeom>
          <a:solidFill>
            <a:srgbClr val="37A58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dirty="0" smtClean="0"/>
              <a:t>1</a:t>
            </a:r>
            <a:endParaRPr lang="fr-FR" sz="5400" b="1" dirty="0"/>
          </a:p>
        </p:txBody>
      </p:sp>
      <p:sp>
        <p:nvSpPr>
          <p:cNvPr id="6" name="Ellipse 5"/>
          <p:cNvSpPr/>
          <p:nvPr/>
        </p:nvSpPr>
        <p:spPr>
          <a:xfrm>
            <a:off x="1907704" y="2492896"/>
            <a:ext cx="648072" cy="648072"/>
          </a:xfrm>
          <a:prstGeom prst="ellipse">
            <a:avLst/>
          </a:prstGeom>
          <a:solidFill>
            <a:srgbClr val="37A58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dirty="0" smtClean="0"/>
              <a:t>2</a:t>
            </a:r>
            <a:endParaRPr lang="fr-FR" sz="5400" b="1" dirty="0"/>
          </a:p>
        </p:txBody>
      </p:sp>
      <p:sp>
        <p:nvSpPr>
          <p:cNvPr id="7" name="Ellipse 6"/>
          <p:cNvSpPr/>
          <p:nvPr/>
        </p:nvSpPr>
        <p:spPr>
          <a:xfrm>
            <a:off x="1907704" y="4005064"/>
            <a:ext cx="648072" cy="648072"/>
          </a:xfrm>
          <a:prstGeom prst="ellipse">
            <a:avLst/>
          </a:prstGeom>
          <a:solidFill>
            <a:srgbClr val="37A58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dirty="0" smtClean="0"/>
              <a:t>3</a:t>
            </a:r>
            <a:endParaRPr lang="fr-FR" sz="5400" b="1" dirty="0"/>
          </a:p>
        </p:txBody>
      </p:sp>
      <p:sp>
        <p:nvSpPr>
          <p:cNvPr id="8" name="Ellipse 7"/>
          <p:cNvSpPr/>
          <p:nvPr/>
        </p:nvSpPr>
        <p:spPr>
          <a:xfrm>
            <a:off x="1907704" y="5589240"/>
            <a:ext cx="648072" cy="648072"/>
          </a:xfrm>
          <a:prstGeom prst="ellipse">
            <a:avLst/>
          </a:prstGeom>
          <a:solidFill>
            <a:srgbClr val="37A587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5400" b="1" dirty="0" smtClean="0"/>
              <a:t>4</a:t>
            </a:r>
            <a:endParaRPr lang="fr-FR" sz="5400" b="1" dirty="0"/>
          </a:p>
        </p:txBody>
      </p:sp>
      <p:pic>
        <p:nvPicPr>
          <p:cNvPr id="9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55776" y="980728"/>
            <a:ext cx="6156176" cy="554461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fr-FR" sz="2800" b="1" dirty="0" smtClean="0"/>
              <a:t>Vie de l’association</a:t>
            </a:r>
          </a:p>
          <a:p>
            <a:pPr lvl="0">
              <a:buNone/>
            </a:pPr>
            <a:endParaRPr lang="fr-FR" sz="2800" b="1" dirty="0" smtClean="0"/>
          </a:p>
          <a:p>
            <a:pPr lvl="0">
              <a:buNone/>
            </a:pPr>
            <a:endParaRPr lang="fr-FR" sz="2800" b="1" dirty="0" smtClean="0"/>
          </a:p>
          <a:p>
            <a:pPr lvl="0">
              <a:buNone/>
            </a:pPr>
            <a:r>
              <a:rPr lang="fr-FR" sz="2800" b="1" dirty="0" smtClean="0"/>
              <a:t>Rapport moral</a:t>
            </a:r>
          </a:p>
          <a:p>
            <a:pPr lvl="0">
              <a:buNone/>
            </a:pPr>
            <a:endParaRPr lang="fr-FR" sz="2800" b="1" dirty="0" smtClean="0"/>
          </a:p>
          <a:p>
            <a:pPr lvl="0">
              <a:buNone/>
            </a:pPr>
            <a:endParaRPr lang="fr-FR" sz="2800" b="1" dirty="0" smtClean="0"/>
          </a:p>
          <a:p>
            <a:pPr lvl="0">
              <a:buNone/>
            </a:pPr>
            <a:r>
              <a:rPr lang="fr-FR" sz="2800" b="1" dirty="0" smtClean="0"/>
              <a:t>150</a:t>
            </a:r>
            <a:r>
              <a:rPr lang="fr-FR" sz="2800" b="1" baseline="30000" dirty="0" smtClean="0"/>
              <a:t>e</a:t>
            </a:r>
            <a:r>
              <a:rPr lang="fr-FR" sz="2800" b="1" dirty="0" smtClean="0"/>
              <a:t> anniversaire (Xavier de Saint-Mars)</a:t>
            </a:r>
          </a:p>
          <a:p>
            <a:pPr lvl="0">
              <a:buNone/>
            </a:pPr>
            <a:endParaRPr lang="fr-FR" sz="2800" b="1" dirty="0" smtClean="0"/>
          </a:p>
          <a:p>
            <a:pPr lvl="0">
              <a:buNone/>
            </a:pPr>
            <a:endParaRPr lang="fr-FR" sz="2800" b="1" dirty="0" smtClean="0"/>
          </a:p>
          <a:p>
            <a:pPr lvl="0">
              <a:buNone/>
            </a:pPr>
            <a:r>
              <a:rPr lang="fr-FR" sz="2800" b="1" dirty="0" smtClean="0"/>
              <a:t>Les projets de l’école (Gilles Gleyze)</a:t>
            </a:r>
          </a:p>
          <a:p>
            <a:pPr lvl="0">
              <a:buNone/>
            </a:pPr>
            <a:endParaRPr lang="fr-FR" sz="2800" b="1" dirty="0" smtClean="0"/>
          </a:p>
          <a:p>
            <a:pPr lvl="0">
              <a:buNone/>
            </a:pPr>
            <a:endParaRPr lang="fr-FR" sz="28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>
            <a:spLocks noChangeAspect="1"/>
          </p:cNvSpPr>
          <p:nvPr/>
        </p:nvSpPr>
        <p:spPr>
          <a:xfrm>
            <a:off x="2627784" y="1772816"/>
            <a:ext cx="3545995" cy="3545995"/>
          </a:xfrm>
          <a:prstGeom prst="ellipse">
            <a:avLst/>
          </a:prstGeom>
          <a:solidFill>
            <a:srgbClr val="37A587">
              <a:alpha val="4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700" b="1" dirty="0" smtClean="0"/>
              <a:t>3</a:t>
            </a:r>
            <a:endParaRPr lang="fr-FR" sz="28700" b="1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-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147248" cy="4896544"/>
          </a:xfrm>
        </p:spPr>
        <p:txBody>
          <a:bodyPr>
            <a:noAutofit/>
          </a:bodyPr>
          <a:lstStyle/>
          <a:p>
            <a:pPr marL="457200" lvl="0" indent="-457200" algn="ctr">
              <a:buNone/>
            </a:pPr>
            <a:r>
              <a:rPr lang="fr-FR" sz="11500" b="1" dirty="0" smtClean="0"/>
              <a:t>150</a:t>
            </a:r>
            <a:r>
              <a:rPr lang="fr-FR" sz="11500" b="1" baseline="30000" dirty="0" smtClean="0"/>
              <a:t>e</a:t>
            </a:r>
            <a:r>
              <a:rPr lang="fr-FR" sz="11500" b="1" dirty="0" smtClean="0"/>
              <a:t> anniversaire</a:t>
            </a:r>
            <a:endParaRPr lang="fr-FR" sz="11500" b="1" dirty="0" smtClean="0"/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1862…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686800" cy="5904656"/>
          </a:xfrm>
        </p:spPr>
        <p:txBody>
          <a:bodyPr>
            <a:normAutofit/>
          </a:bodyPr>
          <a:lstStyle/>
          <a:p>
            <a:pPr marL="457200" lvl="0" indent="-457200">
              <a:buNone/>
            </a:pPr>
            <a:r>
              <a:rPr lang="fr-FR" sz="1800" dirty="0" smtClean="0"/>
              <a:t>150 ans déjà.</a:t>
            </a:r>
          </a:p>
          <a:p>
            <a:pPr marL="457200" lvl="0" indent="-457200">
              <a:buNone/>
            </a:pPr>
            <a:endParaRPr lang="fr-FR" sz="1800" dirty="0" smtClean="0"/>
          </a:p>
          <a:p>
            <a:pPr marL="457200" lvl="0" indent="-457200">
              <a:buNone/>
            </a:pPr>
            <a:r>
              <a:rPr lang="fr-FR" sz="1800" dirty="0" smtClean="0"/>
              <a:t>L’année 2012 sera placée sous le signe:</a:t>
            </a:r>
          </a:p>
          <a:p>
            <a:pPr marL="457200" indent="-457200"/>
            <a:r>
              <a:rPr lang="fr-FR" sz="1800" dirty="0" smtClean="0"/>
              <a:t>De l’innovation</a:t>
            </a:r>
          </a:p>
          <a:p>
            <a:pPr marL="457200" indent="-457200"/>
            <a:r>
              <a:rPr lang="fr-FR" sz="1800" dirty="0" smtClean="0"/>
              <a:t>De l’international</a:t>
            </a:r>
          </a:p>
          <a:p>
            <a:pPr marL="457200" indent="-457200"/>
            <a:r>
              <a:rPr lang="fr-FR" sz="1800" dirty="0" smtClean="0"/>
              <a:t>Du rôle sociétal de l’ingénieur</a:t>
            </a:r>
          </a:p>
          <a:p>
            <a:pPr marL="457200" indent="-457200"/>
            <a:endParaRPr lang="fr-FR" sz="1800" dirty="0" smtClean="0"/>
          </a:p>
          <a:p>
            <a:pPr marL="0" indent="0">
              <a:buNone/>
            </a:pPr>
            <a:r>
              <a:rPr lang="fr-FR" sz="1800" dirty="0" smtClean="0"/>
              <a:t>Alors qu’on observe une désaffection des jeunes pour les métiers scientifiques et technologiques, le thème de la ré-industrialisation est d’actualité.</a:t>
            </a:r>
          </a:p>
          <a:p>
            <a:pPr marL="0" indent="0">
              <a:buNone/>
            </a:pPr>
            <a:endParaRPr lang="fr-FR" sz="1800" dirty="0" smtClean="0"/>
          </a:p>
          <a:p>
            <a:pPr marL="0" indent="0">
              <a:buNone/>
            </a:pPr>
            <a:endParaRPr lang="fr-FR" sz="1800" dirty="0" smtClean="0"/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Groupe projet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686800" cy="5904656"/>
          </a:xfrm>
        </p:spPr>
        <p:txBody>
          <a:bodyPr>
            <a:normAutofit/>
          </a:bodyPr>
          <a:lstStyle/>
          <a:p>
            <a:pPr marL="457200" lvl="0" indent="-457200">
              <a:buNone/>
            </a:pPr>
            <a:r>
              <a:rPr lang="fr-FR" sz="1800" dirty="0" smtClean="0"/>
              <a:t>Un groupe projet fonctionne depuis un mois pour préparer le 150</a:t>
            </a:r>
            <a:r>
              <a:rPr lang="fr-FR" sz="1800" baseline="30000" dirty="0" smtClean="0"/>
              <a:t>e</a:t>
            </a:r>
            <a:r>
              <a:rPr lang="fr-FR" sz="1800" dirty="0" smtClean="0"/>
              <a:t> anniversaire.</a:t>
            </a:r>
          </a:p>
          <a:p>
            <a:pPr marL="457200" lvl="0" indent="-457200">
              <a:buNone/>
            </a:pPr>
            <a:endParaRPr lang="fr-FR" sz="1800" dirty="0" smtClean="0"/>
          </a:p>
          <a:p>
            <a:pPr marL="457200" lvl="0" indent="-457200">
              <a:buNone/>
            </a:pPr>
            <a:r>
              <a:rPr lang="fr-FR" sz="1800" dirty="0" smtClean="0"/>
              <a:t>Il est composé de:</a:t>
            </a:r>
          </a:p>
          <a:p>
            <a:pPr lvl="0"/>
            <a:r>
              <a:rPr lang="fr-FR" sz="1800" dirty="0" smtClean="0"/>
              <a:t>Michel </a:t>
            </a:r>
            <a:r>
              <a:rPr lang="fr-FR" sz="1800" dirty="0" err="1" smtClean="0"/>
              <a:t>Galimberti</a:t>
            </a:r>
            <a:r>
              <a:rPr lang="fr-FR" sz="1800" dirty="0" smtClean="0"/>
              <a:t>, pour les </a:t>
            </a:r>
            <a:r>
              <a:rPr lang="fr-FR" sz="1800" b="1" dirty="0" smtClean="0"/>
              <a:t>groupements régionaux</a:t>
            </a:r>
            <a:endParaRPr lang="fr-FR" sz="1800" dirty="0" smtClean="0"/>
          </a:p>
          <a:p>
            <a:pPr lvl="0"/>
            <a:r>
              <a:rPr lang="fr-FR" sz="1800" dirty="0" smtClean="0"/>
              <a:t>Jean-Pierre </a:t>
            </a:r>
            <a:r>
              <a:rPr lang="fr-FR" sz="1800" dirty="0" err="1" smtClean="0"/>
              <a:t>Loubinoux</a:t>
            </a:r>
            <a:r>
              <a:rPr lang="fr-FR" sz="1800" dirty="0" smtClean="0"/>
              <a:t>, en attendant un représentant des </a:t>
            </a:r>
            <a:r>
              <a:rPr lang="fr-FR" sz="1800" b="1" dirty="0" smtClean="0"/>
              <a:t>groupements internationaux</a:t>
            </a:r>
            <a:endParaRPr lang="fr-FR" sz="1800" dirty="0" smtClean="0"/>
          </a:p>
          <a:p>
            <a:pPr lvl="0"/>
            <a:r>
              <a:rPr lang="fr-FR" sz="1800" dirty="0" smtClean="0"/>
              <a:t>Pierre-Albert </a:t>
            </a:r>
            <a:r>
              <a:rPr lang="fr-FR" sz="1800" dirty="0" err="1" smtClean="0"/>
              <a:t>Bouard</a:t>
            </a:r>
            <a:r>
              <a:rPr lang="fr-FR" sz="1800" dirty="0" smtClean="0"/>
              <a:t>, pour les </a:t>
            </a:r>
            <a:r>
              <a:rPr lang="fr-FR" sz="1800" b="1" dirty="0" smtClean="0"/>
              <a:t>jeunes promotions</a:t>
            </a:r>
            <a:endParaRPr lang="fr-FR" sz="1800" dirty="0" smtClean="0"/>
          </a:p>
          <a:p>
            <a:pPr lvl="0"/>
            <a:r>
              <a:rPr lang="fr-FR" sz="1800" dirty="0" smtClean="0"/>
              <a:t>Daniel </a:t>
            </a:r>
            <a:r>
              <a:rPr lang="fr-FR" sz="1800" dirty="0" err="1" smtClean="0"/>
              <a:t>Gourisse</a:t>
            </a:r>
            <a:r>
              <a:rPr lang="fr-FR" sz="1800" dirty="0" smtClean="0"/>
              <a:t> et Jean-Louis Bordes, pour </a:t>
            </a:r>
            <a:r>
              <a:rPr lang="fr-FR" sz="1800" b="1" dirty="0" smtClean="0"/>
              <a:t>Centrale-Histoire</a:t>
            </a:r>
            <a:endParaRPr lang="fr-FR" sz="1800" dirty="0" smtClean="0"/>
          </a:p>
          <a:p>
            <a:pPr lvl="0"/>
            <a:r>
              <a:rPr lang="fr-FR" sz="1800" dirty="0" smtClean="0"/>
              <a:t>René </a:t>
            </a:r>
            <a:r>
              <a:rPr lang="fr-FR" sz="1800" dirty="0" err="1" smtClean="0"/>
              <a:t>Rind</a:t>
            </a:r>
            <a:r>
              <a:rPr lang="fr-FR" sz="1800" dirty="0" smtClean="0"/>
              <a:t> pour </a:t>
            </a:r>
            <a:r>
              <a:rPr lang="fr-FR" sz="1800" b="1" dirty="0" smtClean="0"/>
              <a:t>l’organisation des invitations</a:t>
            </a:r>
            <a:r>
              <a:rPr lang="fr-FR" sz="1800" dirty="0" smtClean="0"/>
              <a:t>, notamment à la Maison des Centraliens</a:t>
            </a:r>
          </a:p>
          <a:p>
            <a:pPr lvl="0"/>
            <a:r>
              <a:rPr lang="fr-FR" sz="1800" dirty="0" smtClean="0"/>
              <a:t>Nathalie </a:t>
            </a:r>
            <a:r>
              <a:rPr lang="fr-FR" sz="1800" dirty="0" err="1" smtClean="0"/>
              <a:t>Bousseau</a:t>
            </a:r>
            <a:r>
              <a:rPr lang="fr-FR" sz="1800" dirty="0" smtClean="0"/>
              <a:t> pour </a:t>
            </a:r>
            <a:r>
              <a:rPr lang="fr-FR" sz="1800" b="1" dirty="0" smtClean="0"/>
              <a:t>l’Ecole</a:t>
            </a:r>
            <a:endParaRPr lang="fr-FR" sz="1800" dirty="0" smtClean="0"/>
          </a:p>
          <a:p>
            <a:pPr lvl="0"/>
            <a:r>
              <a:rPr lang="fr-FR" sz="1800" dirty="0" smtClean="0"/>
              <a:t>Grace Ferreira et Xavier de Saint-Mars, pour la </a:t>
            </a:r>
            <a:r>
              <a:rPr lang="fr-FR" sz="1800" b="1" dirty="0" smtClean="0"/>
              <a:t>communication</a:t>
            </a:r>
            <a:endParaRPr lang="fr-FR" sz="1800" dirty="0" smtClean="0"/>
          </a:p>
          <a:p>
            <a:pPr lvl="0"/>
            <a:r>
              <a:rPr lang="fr-FR" sz="1800" dirty="0" smtClean="0"/>
              <a:t>Eric David, pour la </a:t>
            </a:r>
            <a:r>
              <a:rPr lang="fr-FR" sz="1800" b="1" dirty="0" smtClean="0"/>
              <a:t>coordination</a:t>
            </a:r>
            <a:endParaRPr lang="fr-FR" sz="1800" dirty="0" smtClean="0"/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Projets en cours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6237312"/>
          </a:xfrm>
        </p:spPr>
        <p:txBody>
          <a:bodyPr>
            <a:normAutofit fontScale="925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fr-FR" sz="1800" b="1" dirty="0" smtClean="0"/>
              <a:t>Création d’un comité de parrainage de personnalités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800" b="1" dirty="0" smtClean="0"/>
              <a:t>Création d’une « garde rapprochée » de journalistes </a:t>
            </a:r>
            <a:r>
              <a:rPr lang="fr-FR" sz="1800" b="1" i="1" dirty="0" smtClean="0"/>
              <a:t>– plusieurs interviews et articles divers</a:t>
            </a:r>
            <a:endParaRPr lang="fr-FR" sz="1800" b="1" dirty="0" smtClean="0"/>
          </a:p>
          <a:p>
            <a:pPr marL="457200" lvl="0" indent="-457200">
              <a:buFont typeface="+mj-lt"/>
              <a:buAutoNum type="arabicPeriod"/>
            </a:pPr>
            <a:r>
              <a:rPr lang="fr-FR" sz="1800" b="1" dirty="0" smtClean="0"/>
              <a:t>Création d’une identité visuelle </a:t>
            </a:r>
            <a:r>
              <a:rPr lang="fr-FR" sz="1800" b="1" i="1" dirty="0" smtClean="0"/>
              <a:t>– agence de communication</a:t>
            </a:r>
          </a:p>
          <a:p>
            <a:pPr marL="457200" lvl="0" indent="-457200">
              <a:buFont typeface="+mj-lt"/>
              <a:buAutoNum type="arabicPeriod"/>
            </a:pPr>
            <a:r>
              <a:rPr lang="fr-FR" sz="1800" b="1" dirty="0" smtClean="0"/>
              <a:t>Annonce du lancement du 150</a:t>
            </a:r>
            <a:r>
              <a:rPr lang="fr-FR" sz="1800" b="1" baseline="30000" dirty="0" smtClean="0"/>
              <a:t>e</a:t>
            </a:r>
            <a:r>
              <a:rPr lang="fr-FR" sz="1800" b="1" dirty="0" smtClean="0"/>
              <a:t> anniversaire au retour de </a:t>
            </a:r>
            <a:r>
              <a:rPr lang="fr-FR" sz="1800" b="1" dirty="0" err="1" smtClean="0"/>
              <a:t>Pekin</a:t>
            </a:r>
            <a:endParaRPr lang="fr-FR" sz="1800" b="1" dirty="0" smtClean="0"/>
          </a:p>
          <a:p>
            <a:pPr marL="457200" indent="-457200">
              <a:buFont typeface="+mj-lt"/>
              <a:buAutoNum type="arabicPeriod"/>
            </a:pPr>
            <a:r>
              <a:rPr lang="fr-FR" sz="1800" b="1" dirty="0" smtClean="0"/>
              <a:t>Animation d’un blog </a:t>
            </a:r>
            <a:r>
              <a:rPr lang="fr-FR" sz="1800" b="1" i="1" dirty="0" smtClean="0"/>
              <a:t>– en lien avec le projet « Refonte du site »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800" b="1" dirty="0" smtClean="0"/>
              <a:t>Mise en visibilité des « centraliens remarquables </a:t>
            </a:r>
            <a:r>
              <a:rPr lang="fr-FR" sz="1800" b="1" dirty="0" smtClean="0"/>
              <a:t>»</a:t>
            </a:r>
            <a:r>
              <a:rPr lang="fr-FR" sz="1800" b="1" i="1" dirty="0" smtClean="0"/>
              <a:t>– </a:t>
            </a:r>
            <a:r>
              <a:rPr lang="fr-FR" sz="1800" b="1" i="1" dirty="0" smtClean="0"/>
              <a:t>en lien avec le projet « Développement dirigeants »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800" b="1" dirty="0" smtClean="0"/>
              <a:t>Enquête, publication et débat, sur le thème « rôle de l’ingénieur au XXIe siècle »</a:t>
            </a:r>
          </a:p>
          <a:p>
            <a:pPr marL="457200" lvl="0" indent="-457200">
              <a:buFont typeface="+mj-lt"/>
              <a:buAutoNum type="arabicPeriod"/>
            </a:pPr>
            <a:r>
              <a:rPr lang="fr-FR" sz="1800" b="1" dirty="0" smtClean="0"/>
              <a:t>Plan « 150 » : entretiens avec 150 « centraliens remarquables » et publication finale</a:t>
            </a:r>
          </a:p>
          <a:p>
            <a:pPr marL="457200" lvl="0" indent="-457200">
              <a:buFont typeface="+mj-lt"/>
              <a:buAutoNum type="arabicPeriod"/>
            </a:pPr>
            <a:r>
              <a:rPr lang="fr-FR" sz="1800" b="1" i="1" dirty="0" smtClean="0"/>
              <a:t>Sous réserve: </a:t>
            </a:r>
            <a:r>
              <a:rPr lang="fr-FR" sz="1800" b="1" dirty="0" smtClean="0"/>
              <a:t>remise de prix à de jeunes créateurs </a:t>
            </a:r>
            <a:r>
              <a:rPr lang="fr-FR" sz="1800" b="1" dirty="0" smtClean="0"/>
              <a:t>contemporains</a:t>
            </a:r>
            <a:endParaRPr lang="fr-FR" sz="1800" b="1" dirty="0" smtClean="0"/>
          </a:p>
          <a:p>
            <a:pPr marL="457200" indent="-457200">
              <a:buFont typeface="+mj-lt"/>
              <a:buAutoNum type="arabicPeriod"/>
            </a:pPr>
            <a:r>
              <a:rPr lang="fr-FR" sz="1800" b="1" dirty="0" smtClean="0"/>
              <a:t>Cocktail (mai) à la Maison des </a:t>
            </a:r>
            <a:r>
              <a:rPr lang="fr-FR" sz="1800" b="1" dirty="0" smtClean="0"/>
              <a:t>Centraliens</a:t>
            </a:r>
            <a:endParaRPr lang="fr-FR" sz="1800" b="1" i="1" dirty="0" smtClean="0"/>
          </a:p>
          <a:p>
            <a:pPr marL="457200" lvl="0" indent="-457200">
              <a:buFont typeface="+mj-lt"/>
              <a:buAutoNum type="arabicPeriod"/>
            </a:pPr>
            <a:r>
              <a:rPr lang="fr-FR" sz="1800" b="1" dirty="0" smtClean="0"/>
              <a:t>Manifestations des groupes internationaux invitant les personnalités locales, utilisant des supports (panneaux et plaquette), dans les Alliances Françaises ou CCI à l’étranger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800" b="1" dirty="0" smtClean="0"/>
              <a:t>Manifestations des groupes régionaux invitant les personnalités locales, utilisant des supports (panneaux et plaquette), dans les CCI</a:t>
            </a:r>
          </a:p>
          <a:p>
            <a:pPr marL="457200" lvl="0" indent="-457200">
              <a:buFont typeface="+mj-lt"/>
              <a:buAutoNum type="arabicPeriod"/>
            </a:pPr>
            <a:r>
              <a:rPr lang="fr-FR" sz="1800" b="1" dirty="0" smtClean="0"/>
              <a:t>Manifestations diverses et libres de toutes les composantes centraliennes</a:t>
            </a:r>
          </a:p>
          <a:p>
            <a:pPr marL="457200" lvl="0" indent="-457200">
              <a:buFont typeface="+mj-lt"/>
              <a:buAutoNum type="arabicPeriod"/>
            </a:pPr>
            <a:r>
              <a:rPr lang="fr-FR" sz="1800" b="1" i="1" dirty="0" smtClean="0"/>
              <a:t>Sous réserve: </a:t>
            </a:r>
            <a:r>
              <a:rPr lang="fr-FR" sz="1800" b="1" dirty="0" smtClean="0"/>
              <a:t>émission de télévision, sur le thème « trajectoires centraliennes »</a:t>
            </a:r>
          </a:p>
          <a:p>
            <a:pPr marL="457200" lvl="0" indent="-457200">
              <a:buFont typeface="+mj-lt"/>
              <a:buAutoNum type="arabicPeriod"/>
            </a:pPr>
            <a:r>
              <a:rPr lang="fr-FR" sz="1800" b="1" i="1" dirty="0" smtClean="0"/>
              <a:t>Sous réserve: </a:t>
            </a:r>
            <a:r>
              <a:rPr lang="fr-FR" sz="1800" b="1" dirty="0" smtClean="0"/>
              <a:t>participation au Forum des Echos sur l’innovation </a:t>
            </a:r>
            <a:r>
              <a:rPr lang="fr-FR" sz="1800" b="1" i="1" dirty="0" smtClean="0"/>
              <a:t>– en lien avec les </a:t>
            </a:r>
            <a:r>
              <a:rPr lang="fr-FR" sz="1800" b="1" i="1" dirty="0" err="1" smtClean="0"/>
              <a:t>think</a:t>
            </a:r>
            <a:r>
              <a:rPr lang="fr-FR" sz="1800" b="1" i="1" dirty="0" smtClean="0"/>
              <a:t>-tanks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800" b="1" dirty="0" smtClean="0"/>
              <a:t>Dîner des centraliens étrangers (octobre) lors d’un colloque à la Sorbonne sur « les centraliens dans le monde »</a:t>
            </a:r>
          </a:p>
          <a:p>
            <a:pPr marL="457200" lvl="0" indent="-457200">
              <a:buFont typeface="+mj-lt"/>
              <a:buAutoNum type="arabicPeriod"/>
            </a:pPr>
            <a:r>
              <a:rPr lang="fr-FR" sz="1800" b="1" dirty="0" smtClean="0"/>
              <a:t>Prix à un innovateur ou créateur d’entreprise (plusieurs formules possibles, en association avec un magazine économique – piste avec l’Usine Nouvelle)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1800" b="1" dirty="0" smtClean="0"/>
              <a:t>Gala de prestige (décembre) au Musée d’Orsay, suite à un colloque sur </a:t>
            </a:r>
            <a:r>
              <a:rPr lang="fr-FR" sz="1800" b="1" dirty="0" err="1" smtClean="0"/>
              <a:t>LeBaron</a:t>
            </a:r>
            <a:r>
              <a:rPr lang="fr-FR" sz="1800" b="1" dirty="0" smtClean="0"/>
              <a:t> </a:t>
            </a:r>
            <a:r>
              <a:rPr lang="fr-FR" sz="1800" b="1" dirty="0" err="1" smtClean="0"/>
              <a:t>Jennay</a:t>
            </a:r>
            <a:r>
              <a:rPr lang="fr-FR" sz="1800" b="1" dirty="0" smtClean="0"/>
              <a:t> (Orsay nous accueille dans le cadre d’un mécénat, destiné à numériser le fond documentaire Eiffel)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2" descr="cid:image004.png@01CC4E95.5D0739B0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" name="Connecteur droit 59"/>
          <p:cNvCxnSpPr/>
          <p:nvPr/>
        </p:nvCxnSpPr>
        <p:spPr>
          <a:xfrm>
            <a:off x="9036496" y="1196752"/>
            <a:ext cx="0" cy="532859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>
            <a:off x="6876256" y="1196752"/>
            <a:ext cx="0" cy="532859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4716016" y="1196752"/>
            <a:ext cx="0" cy="532859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>
            <a:off x="2555776" y="1196752"/>
            <a:ext cx="0" cy="532859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395536" y="1196752"/>
            <a:ext cx="0" cy="532859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Calendrier v03</a:t>
            </a:r>
            <a:endParaRPr lang="fr-FR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395536" y="836712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JAN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115616" y="836712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FEB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1835696" y="836712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MAR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555776" y="836712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APR</a:t>
            </a:r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3275856" y="836712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MAY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3995936" y="836712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JUN</a:t>
            </a:r>
            <a:endParaRPr lang="fr-FR" dirty="0"/>
          </a:p>
        </p:txBody>
      </p:sp>
      <p:sp>
        <p:nvSpPr>
          <p:cNvPr id="10" name="Rectangle 9"/>
          <p:cNvSpPr/>
          <p:nvPr/>
        </p:nvSpPr>
        <p:spPr>
          <a:xfrm>
            <a:off x="4716016" y="836712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JUL</a:t>
            </a:r>
            <a:endParaRPr lang="fr-FR" dirty="0"/>
          </a:p>
        </p:txBody>
      </p:sp>
      <p:sp>
        <p:nvSpPr>
          <p:cNvPr id="11" name="Rectangle 10"/>
          <p:cNvSpPr/>
          <p:nvPr/>
        </p:nvSpPr>
        <p:spPr>
          <a:xfrm>
            <a:off x="5436096" y="836712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AUG</a:t>
            </a:r>
            <a:endParaRPr lang="fr-FR" dirty="0"/>
          </a:p>
        </p:txBody>
      </p:sp>
      <p:sp>
        <p:nvSpPr>
          <p:cNvPr id="12" name="Rectangle 11"/>
          <p:cNvSpPr/>
          <p:nvPr/>
        </p:nvSpPr>
        <p:spPr>
          <a:xfrm>
            <a:off x="6156176" y="836712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SEP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6876256" y="836712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OCT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7596336" y="836712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NOV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8316416" y="836712"/>
            <a:ext cx="7200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DEC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1115616" y="3789040"/>
            <a:ext cx="216024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Plan « 150 »</a:t>
            </a: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876256" y="3789040"/>
            <a:ext cx="792088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Sorbonne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Dîner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316416" y="1340768"/>
            <a:ext cx="720080" cy="453650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Orsay</a:t>
            </a:r>
          </a:p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Gala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35696" y="3212976"/>
            <a:ext cx="6480720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Diverses conférences historiques (</a:t>
            </a:r>
            <a:r>
              <a:rPr lang="fr-FR" sz="1200" dirty="0" err="1" smtClean="0">
                <a:solidFill>
                  <a:schemeClr val="tx1"/>
                </a:solidFill>
              </a:rPr>
              <a:t>LeBaron</a:t>
            </a:r>
            <a:r>
              <a:rPr lang="fr-FR" sz="1200" dirty="0" smtClean="0">
                <a:solidFill>
                  <a:schemeClr val="tx1"/>
                </a:solidFill>
              </a:rPr>
              <a:t> </a:t>
            </a:r>
            <a:r>
              <a:rPr lang="fr-FR" sz="1200" dirty="0" err="1" smtClean="0">
                <a:solidFill>
                  <a:schemeClr val="tx1"/>
                </a:solidFill>
              </a:rPr>
              <a:t>Jenney</a:t>
            </a:r>
            <a:r>
              <a:rPr lang="fr-FR" sz="1200" dirty="0" smtClean="0">
                <a:solidFill>
                  <a:schemeClr val="tx1"/>
                </a:solidFill>
              </a:rPr>
              <a:t>, </a:t>
            </a:r>
            <a:r>
              <a:rPr lang="fr-FR" sz="1200" dirty="0" err="1" smtClean="0">
                <a:solidFill>
                  <a:schemeClr val="tx1"/>
                </a:solidFill>
              </a:rPr>
              <a:t>Fontviolant</a:t>
            </a:r>
            <a:r>
              <a:rPr lang="fr-FR" sz="1200" dirty="0" smtClean="0">
                <a:solidFill>
                  <a:schemeClr val="tx1"/>
                </a:solidFill>
              </a:rPr>
              <a:t>, </a:t>
            </a:r>
            <a:r>
              <a:rPr lang="fr-FR" sz="1200" dirty="0" err="1" smtClean="0">
                <a:solidFill>
                  <a:schemeClr val="tx1"/>
                </a:solidFill>
              </a:rPr>
              <a:t>Petiet</a:t>
            </a:r>
            <a:r>
              <a:rPr lang="fr-FR" sz="1200" dirty="0" smtClean="0">
                <a:solidFill>
                  <a:schemeClr val="tx1"/>
                </a:solidFill>
              </a:rPr>
              <a:t>), numérisation fonds Eiffel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15616" y="4293096"/>
            <a:ext cx="2160240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Enquête « l’ingénieur au XXIe siècle »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15616" y="1340768"/>
            <a:ext cx="7200800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Publications diverses/ articles revue/ animation internet et blog/ annuaires et réseaux/ interviews radio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156176" y="1772816"/>
            <a:ext cx="2160240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Emission TV</a:t>
            </a:r>
          </a:p>
          <a:p>
            <a:pPr algn="ctr"/>
            <a:r>
              <a:rPr lang="fr-FR" sz="1200" dirty="0" smtClean="0">
                <a:solidFill>
                  <a:srgbClr val="FF0000"/>
                </a:solidFill>
              </a:rPr>
              <a:t>sous réserve</a:t>
            </a: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691680" y="4869160"/>
            <a:ext cx="1584176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Prix art contemporain</a:t>
            </a:r>
          </a:p>
          <a:p>
            <a:pPr algn="ctr"/>
            <a:r>
              <a:rPr lang="fr-FR" sz="1200" dirty="0" smtClean="0">
                <a:solidFill>
                  <a:srgbClr val="FF0000"/>
                </a:solidFill>
              </a:rPr>
              <a:t>sous réserve</a:t>
            </a: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156176" y="5445224"/>
            <a:ext cx="2160240" cy="43204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Evènement ECP impliquant les étudiants ?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555776" y="2348880"/>
            <a:ext cx="5760640" cy="64807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Manifestations groupements étranger/ groupements régionaux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Manifestations libres de toutes les composantes centraliennes</a:t>
            </a:r>
          </a:p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(Centres Culturels Français/ Chambres de Commerce/ </a:t>
            </a:r>
            <a:r>
              <a:rPr lang="fr-FR" sz="1200" dirty="0" err="1" smtClean="0">
                <a:solidFill>
                  <a:schemeClr val="tx1"/>
                </a:solidFill>
              </a:rPr>
              <a:t>etc</a:t>
            </a:r>
            <a:r>
              <a:rPr lang="fr-FR" sz="1200" dirty="0" smtClean="0">
                <a:solidFill>
                  <a:schemeClr val="tx1"/>
                </a:solidFill>
              </a:rPr>
              <a:t>…)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275856" y="3789040"/>
            <a:ext cx="792088" cy="1512168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Cocktail </a:t>
            </a:r>
            <a:r>
              <a:rPr lang="fr-FR" sz="1200" dirty="0" smtClean="0">
                <a:solidFill>
                  <a:schemeClr val="tx1"/>
                </a:solidFill>
              </a:rPr>
              <a:t>MDC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876256" y="6021288"/>
            <a:ext cx="792088" cy="4320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Défi voile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763688" y="6021288"/>
            <a:ext cx="792088" cy="4320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Défi ski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923928" y="6021288"/>
            <a:ext cx="792088" cy="43204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TT 5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2555776" y="6021288"/>
            <a:ext cx="792088" cy="432048"/>
          </a:xfrm>
          <a:prstGeom prst="rec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TT 4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50" name="Flèche droite 49"/>
          <p:cNvSpPr/>
          <p:nvPr/>
        </p:nvSpPr>
        <p:spPr>
          <a:xfrm>
            <a:off x="251520" y="6021288"/>
            <a:ext cx="1368152" cy="43204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i="1" dirty="0" smtClean="0">
                <a:solidFill>
                  <a:schemeClr val="tx1"/>
                </a:solidFill>
              </a:rPr>
              <a:t>pour mémoire</a:t>
            </a:r>
            <a:endParaRPr lang="fr-FR" sz="1400" i="1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395536" y="1340768"/>
            <a:ext cx="720080" cy="4536504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err="1" smtClean="0">
                <a:solidFill>
                  <a:schemeClr val="tx1"/>
                </a:solidFill>
              </a:rPr>
              <a:t>Lance-ment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6588224" y="4869160"/>
            <a:ext cx="1728192" cy="43204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Prix ingénieur innovateur</a:t>
            </a:r>
            <a:endParaRPr lang="fr-FR" sz="1200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907704" y="5445224"/>
            <a:ext cx="2160240" cy="4320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Lancement Fondation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4788024" y="188640"/>
            <a:ext cx="3384376" cy="14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200" i="1" dirty="0" smtClean="0">
                <a:solidFill>
                  <a:schemeClr val="tx1"/>
                </a:solidFill>
              </a:rPr>
              <a:t>légende: les évènements sont encadrés en rouge</a:t>
            </a:r>
            <a:endParaRPr lang="fr-FR" sz="1200" i="1" dirty="0">
              <a:solidFill>
                <a:schemeClr val="tx1"/>
              </a:solidFill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8172400" y="332656"/>
            <a:ext cx="792088" cy="17178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788024" y="360430"/>
            <a:ext cx="3384376" cy="14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200" i="1" dirty="0" smtClean="0">
                <a:solidFill>
                  <a:schemeClr val="tx1"/>
                </a:solidFill>
              </a:rPr>
              <a:t>les actions ECP sont en vert</a:t>
            </a:r>
            <a:endParaRPr lang="fr-FR" sz="1200" i="1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8172400" y="476672"/>
            <a:ext cx="792088" cy="17178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4788024" y="504446"/>
            <a:ext cx="3384376" cy="14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200" i="1" dirty="0" smtClean="0">
                <a:solidFill>
                  <a:schemeClr val="tx1"/>
                </a:solidFill>
              </a:rPr>
              <a:t>d’autres actions AECP hors 150</a:t>
            </a:r>
            <a:r>
              <a:rPr lang="fr-FR" sz="1200" i="1" baseline="30000" dirty="0" smtClean="0">
                <a:solidFill>
                  <a:schemeClr val="tx1"/>
                </a:solidFill>
              </a:rPr>
              <a:t>e</a:t>
            </a:r>
            <a:r>
              <a:rPr lang="fr-FR" sz="1200" i="1" dirty="0" smtClean="0">
                <a:solidFill>
                  <a:schemeClr val="tx1"/>
                </a:solidFill>
              </a:rPr>
              <a:t> sont en bleu</a:t>
            </a:r>
            <a:endParaRPr lang="fr-FR" sz="1200" i="1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8172400" y="160866"/>
            <a:ext cx="792088" cy="171789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lipse 4"/>
          <p:cNvSpPr>
            <a:spLocks noChangeAspect="1"/>
          </p:cNvSpPr>
          <p:nvPr/>
        </p:nvSpPr>
        <p:spPr>
          <a:xfrm>
            <a:off x="2627784" y="1772816"/>
            <a:ext cx="3545995" cy="3545995"/>
          </a:xfrm>
          <a:prstGeom prst="ellipse">
            <a:avLst/>
          </a:prstGeom>
          <a:solidFill>
            <a:srgbClr val="37A587">
              <a:alpha val="40000"/>
            </a:srgb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700" b="1" dirty="0" smtClean="0"/>
              <a:t>1</a:t>
            </a:r>
            <a:endParaRPr lang="fr-FR" sz="28700" b="1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-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147248" cy="4896544"/>
          </a:xfrm>
        </p:spPr>
        <p:txBody>
          <a:bodyPr>
            <a:noAutofit/>
          </a:bodyPr>
          <a:lstStyle/>
          <a:p>
            <a:pPr marL="457200" lvl="0" indent="-457200" algn="ctr">
              <a:buNone/>
            </a:pPr>
            <a:r>
              <a:rPr lang="fr-FR" sz="11500" b="1" dirty="0" smtClean="0"/>
              <a:t>Vie de l’association</a:t>
            </a:r>
            <a:endParaRPr lang="fr-FR" sz="11500" b="1" dirty="0" smtClean="0"/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L’AECP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686800" cy="590465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fr-FR" sz="1800" dirty="0" smtClean="0"/>
              <a:t>Depuis juin 2011 un nouveau président fédéral, Pierre </a:t>
            </a:r>
            <a:r>
              <a:rPr lang="fr-FR" sz="1800" dirty="0" err="1" smtClean="0"/>
              <a:t>Vareille</a:t>
            </a:r>
            <a:r>
              <a:rPr lang="fr-FR" sz="1800" dirty="0" smtClean="0"/>
              <a:t>.</a:t>
            </a:r>
          </a:p>
          <a:p>
            <a:pPr lvl="0">
              <a:buNone/>
            </a:pPr>
            <a:r>
              <a:rPr lang="fr-FR" sz="1800" dirty="0" smtClean="0"/>
              <a:t>« Notre mission est de développer un esprit de corps. »</a:t>
            </a:r>
          </a:p>
          <a:p>
            <a:pPr lvl="0">
              <a:buNone/>
            </a:pPr>
            <a:endParaRPr lang="fr-FR" sz="1800" dirty="0" smtClean="0"/>
          </a:p>
          <a:p>
            <a:pPr lvl="0">
              <a:buNone/>
            </a:pPr>
            <a:r>
              <a:rPr lang="fr-FR" sz="1800" dirty="0" smtClean="0"/>
              <a:t>L’AECP en bref:</a:t>
            </a:r>
          </a:p>
          <a:p>
            <a:endParaRPr lang="fr-FR" sz="1800" dirty="0" smtClean="0"/>
          </a:p>
          <a:p>
            <a:r>
              <a:rPr lang="fr-FR" sz="1800" dirty="0" smtClean="0"/>
              <a:t>4 vice-présidents , 1 trésorier, 1 délégué général :</a:t>
            </a:r>
          </a:p>
          <a:p>
            <a:pPr lvl="1">
              <a:buNone/>
            </a:pPr>
            <a:r>
              <a:rPr lang="fr-FR" sz="1800" dirty="0" smtClean="0"/>
              <a:t>Eric </a:t>
            </a:r>
            <a:r>
              <a:rPr lang="fr-FR" sz="1800" dirty="0" err="1" smtClean="0"/>
              <a:t>Houzard</a:t>
            </a:r>
            <a:r>
              <a:rPr lang="fr-FR" sz="1800" dirty="0" smtClean="0"/>
              <a:t>, Yves </a:t>
            </a:r>
            <a:r>
              <a:rPr lang="fr-FR" sz="1800" dirty="0" err="1" smtClean="0"/>
              <a:t>Laqueille</a:t>
            </a:r>
            <a:r>
              <a:rPr lang="fr-FR" sz="1800" dirty="0" smtClean="0"/>
              <a:t>,  Jean-Pierre </a:t>
            </a:r>
            <a:r>
              <a:rPr lang="fr-FR" sz="1800" dirty="0" err="1" smtClean="0"/>
              <a:t>Loubinoux</a:t>
            </a:r>
            <a:r>
              <a:rPr lang="fr-FR" sz="1800" dirty="0" smtClean="0"/>
              <a:t>, Eric David, Geoffroy </a:t>
            </a:r>
            <a:r>
              <a:rPr lang="fr-FR" sz="1800" dirty="0" err="1" smtClean="0"/>
              <a:t>Dallemagne</a:t>
            </a:r>
            <a:r>
              <a:rPr lang="fr-FR" sz="1800" dirty="0" smtClean="0"/>
              <a:t>, Xavier de Saint-Mars </a:t>
            </a:r>
          </a:p>
          <a:p>
            <a:endParaRPr lang="fr-FR" sz="1800" dirty="0" smtClean="0"/>
          </a:p>
          <a:p>
            <a:r>
              <a:rPr lang="fr-FR" sz="1800" dirty="0" smtClean="0"/>
              <a:t>3 piliers:</a:t>
            </a:r>
          </a:p>
          <a:p>
            <a:pPr lvl="1">
              <a:buNone/>
            </a:pPr>
            <a:r>
              <a:rPr lang="fr-FR" sz="1800" dirty="0" smtClean="0"/>
              <a:t>promos, régionaux/ internationaux, professionnels (+ culturels et sportifs)</a:t>
            </a:r>
          </a:p>
          <a:p>
            <a:endParaRPr lang="fr-FR" sz="1800" dirty="0" smtClean="0"/>
          </a:p>
          <a:p>
            <a:r>
              <a:rPr lang="fr-FR" sz="1800" dirty="0" smtClean="0"/>
              <a:t>Commissions et services, dont:</a:t>
            </a:r>
          </a:p>
          <a:p>
            <a:pPr lvl="1">
              <a:buNone/>
            </a:pPr>
            <a:r>
              <a:rPr lang="fr-FR" sz="1800" dirty="0" smtClean="0"/>
              <a:t>Entraide, Carrières &amp; Emploi, Jeunes Promos, </a:t>
            </a:r>
            <a:r>
              <a:rPr lang="fr-FR" sz="1800" dirty="0" err="1" smtClean="0"/>
              <a:t>Graduates</a:t>
            </a:r>
            <a:r>
              <a:rPr lang="fr-FR" sz="1800" dirty="0" smtClean="0"/>
              <a:t> , Communication</a:t>
            </a:r>
          </a:p>
          <a:p>
            <a:pPr lvl="0"/>
            <a:endParaRPr lang="fr-FR" sz="1800" dirty="0" smtClean="0"/>
          </a:p>
          <a:p>
            <a:pPr lvl="0"/>
            <a:endParaRPr lang="fr-FR" sz="1800" dirty="0" smtClean="0"/>
          </a:p>
          <a:p>
            <a:pPr lvl="0"/>
            <a:endParaRPr lang="fr-FR" sz="1800" dirty="0" smtClean="0"/>
          </a:p>
          <a:p>
            <a:pPr lvl="0"/>
            <a:endParaRPr lang="fr-FR" sz="1800" dirty="0" smtClean="0"/>
          </a:p>
          <a:p>
            <a:endParaRPr lang="fr-FR" sz="1800" dirty="0" smtClean="0"/>
          </a:p>
          <a:p>
            <a:pPr lvl="0"/>
            <a:endParaRPr lang="fr-FR" sz="1800" dirty="0"/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Nos actions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686800" cy="5904656"/>
          </a:xfrm>
        </p:spPr>
        <p:txBody>
          <a:bodyPr>
            <a:normAutofit/>
          </a:bodyPr>
          <a:lstStyle/>
          <a:p>
            <a:pPr lvl="0"/>
            <a:r>
              <a:rPr lang="fr-FR" sz="1800" dirty="0" smtClean="0"/>
              <a:t>Les manifestations doivent être beaucoup plus tournées vers l’extérieur:</a:t>
            </a:r>
          </a:p>
          <a:p>
            <a:pPr lvl="1"/>
            <a:r>
              <a:rPr lang="fr-FR" sz="1800" dirty="0" smtClean="0"/>
              <a:t>Les jeunes qui rejoignent l’école</a:t>
            </a:r>
          </a:p>
          <a:p>
            <a:pPr lvl="1"/>
            <a:r>
              <a:rPr lang="fr-FR" sz="1800" dirty="0" smtClean="0"/>
              <a:t>Les décideurs et dirigeants</a:t>
            </a:r>
          </a:p>
          <a:p>
            <a:pPr lvl="1"/>
            <a:r>
              <a:rPr lang="fr-FR" sz="1800" dirty="0" smtClean="0"/>
              <a:t>Les recruteurs</a:t>
            </a:r>
            <a:endParaRPr lang="fr-FR" sz="1800" dirty="0" smtClean="0"/>
          </a:p>
          <a:p>
            <a:endParaRPr lang="fr-FR" sz="1800" dirty="0" smtClean="0"/>
          </a:p>
          <a:p>
            <a:r>
              <a:rPr lang="fr-FR" sz="1800" dirty="0" smtClean="0"/>
              <a:t>Cela n’empêche évidemment pas la convivialité., et nous continuerons à organiser des sorties, des évènements culturels</a:t>
            </a:r>
            <a:endParaRPr lang="fr-FR" sz="1800" dirty="0" smtClean="0"/>
          </a:p>
          <a:p>
            <a:pPr lvl="0"/>
            <a:endParaRPr lang="fr-FR" sz="1800" dirty="0" smtClean="0"/>
          </a:p>
          <a:p>
            <a:pPr lvl="0"/>
            <a:r>
              <a:rPr lang="fr-FR" sz="1800" dirty="0" smtClean="0"/>
              <a:t>En revanche, nous devons développer des manifestations:</a:t>
            </a:r>
          </a:p>
          <a:p>
            <a:pPr lvl="1"/>
            <a:r>
              <a:rPr lang="fr-FR" sz="1800" dirty="0" smtClean="0"/>
              <a:t>à</a:t>
            </a:r>
            <a:r>
              <a:rPr lang="fr-FR" sz="1800" dirty="0" smtClean="0"/>
              <a:t> caractère historique</a:t>
            </a:r>
          </a:p>
          <a:p>
            <a:pPr lvl="1"/>
            <a:r>
              <a:rPr lang="fr-FR" sz="1800" dirty="0" smtClean="0"/>
              <a:t>à</a:t>
            </a:r>
            <a:r>
              <a:rPr lang="fr-FR" sz="1800" dirty="0" smtClean="0"/>
              <a:t> caractère managérial et économique</a:t>
            </a:r>
          </a:p>
          <a:p>
            <a:pPr lvl="1"/>
            <a:r>
              <a:rPr lang="fr-FR" sz="1800" dirty="0" smtClean="0"/>
              <a:t>à</a:t>
            </a:r>
            <a:r>
              <a:rPr lang="fr-FR" sz="1800" dirty="0" smtClean="0"/>
              <a:t> caractère prospectif</a:t>
            </a:r>
          </a:p>
          <a:p>
            <a:endParaRPr lang="fr-FR" sz="1800" dirty="0" smtClean="0"/>
          </a:p>
          <a:p>
            <a:r>
              <a:rPr lang="fr-FR" sz="1800" dirty="0" smtClean="0"/>
              <a:t>Nous devons aussi mettre en avant notre rôle sociétal, tout en respectant une stricte neutralité.</a:t>
            </a:r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Centraliens remarquables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507288" cy="5904656"/>
          </a:xfrm>
        </p:spPr>
        <p:txBody>
          <a:bodyPr>
            <a:normAutofit/>
          </a:bodyPr>
          <a:lstStyle/>
          <a:p>
            <a:pPr lvl="0" algn="just">
              <a:buNone/>
            </a:pPr>
            <a:r>
              <a:rPr lang="fr-FR" sz="1800" dirty="0" smtClean="0"/>
              <a:t>Les anciens remarquables sur </a:t>
            </a:r>
            <a:r>
              <a:rPr lang="fr-FR" sz="1800" dirty="0" err="1" smtClean="0"/>
              <a:t>Wikipedia</a:t>
            </a:r>
            <a:r>
              <a:rPr lang="fr-FR" sz="1800" dirty="0" smtClean="0"/>
              <a:t>:</a:t>
            </a:r>
          </a:p>
          <a:p>
            <a:pPr lvl="0" algn="just">
              <a:buNone/>
            </a:pPr>
            <a:r>
              <a:rPr lang="fr-FR" sz="1800" dirty="0" smtClean="0"/>
              <a:t>60 </a:t>
            </a:r>
            <a:r>
              <a:rPr lang="fr-FR" sz="1800" dirty="0" err="1" smtClean="0"/>
              <a:t>g</a:t>
            </a:r>
            <a:r>
              <a:rPr lang="fr-FR" sz="1800" dirty="0" err="1" smtClean="0"/>
              <a:t>adz’arts</a:t>
            </a:r>
            <a:r>
              <a:rPr lang="fr-FR" sz="1800" dirty="0" smtClean="0"/>
              <a:t>, 170 centraliens, 104 </a:t>
            </a:r>
            <a:r>
              <a:rPr lang="fr-FR" sz="1800" dirty="0" err="1" smtClean="0"/>
              <a:t>s</a:t>
            </a:r>
            <a:r>
              <a:rPr lang="fr-FR" sz="1800" dirty="0" err="1" smtClean="0"/>
              <a:t>upélec</a:t>
            </a:r>
            <a:r>
              <a:rPr lang="fr-FR" sz="1800" dirty="0" smtClean="0"/>
              <a:t>, 317 X, </a:t>
            </a:r>
            <a:r>
              <a:rPr lang="fr-FR" sz="1800" dirty="0" err="1" smtClean="0"/>
              <a:t>etc</a:t>
            </a:r>
            <a:r>
              <a:rPr lang="fr-FR" sz="1800" dirty="0" smtClean="0"/>
              <a:t>…</a:t>
            </a:r>
          </a:p>
          <a:p>
            <a:pPr lvl="0" algn="just"/>
            <a:endParaRPr lang="fr-FR" sz="1800" dirty="0" smtClean="0"/>
          </a:p>
          <a:p>
            <a:pPr marL="0" lvl="0" indent="0" algn="just">
              <a:buNone/>
            </a:pPr>
            <a:r>
              <a:rPr lang="fr-FR" sz="1800" dirty="0" smtClean="0"/>
              <a:t>Chaque année est marquée par un centralien éponyme: en 2011, Latécoère, en 2012 </a:t>
            </a:r>
            <a:r>
              <a:rPr lang="fr-FR" sz="1800" dirty="0" err="1" smtClean="0"/>
              <a:t>LeBaron</a:t>
            </a:r>
            <a:r>
              <a:rPr lang="fr-FR" sz="1800" dirty="0" smtClean="0"/>
              <a:t> </a:t>
            </a:r>
            <a:r>
              <a:rPr lang="fr-FR" sz="1800" dirty="0" err="1" smtClean="0"/>
              <a:t>Jennay</a:t>
            </a:r>
            <a:r>
              <a:rPr lang="fr-FR" sz="1800" dirty="0" smtClean="0"/>
              <a:t>,  </a:t>
            </a:r>
            <a:r>
              <a:rPr lang="fr-FR" sz="1800" dirty="0" err="1" smtClean="0"/>
              <a:t>etc</a:t>
            </a:r>
            <a:r>
              <a:rPr lang="fr-FR" sz="1800" dirty="0" smtClean="0"/>
              <a:t>… Ceci permet de mettre en valeur des régions et des pays.</a:t>
            </a:r>
          </a:p>
          <a:p>
            <a:pPr lvl="0" algn="just"/>
            <a:endParaRPr lang="fr-FR" sz="1800" dirty="0" smtClean="0"/>
          </a:p>
          <a:p>
            <a:pPr lvl="0" algn="just">
              <a:buNone/>
            </a:pPr>
            <a:r>
              <a:rPr lang="fr-FR" sz="1800" dirty="0" smtClean="0"/>
              <a:t>Dans notre groupement régional, quelques exemples:</a:t>
            </a:r>
          </a:p>
          <a:p>
            <a:pPr marL="0" lvl="0" indent="0" algn="just">
              <a:buNone/>
            </a:pPr>
            <a:r>
              <a:rPr lang="fr-FR" sz="1800" dirty="0" smtClean="0"/>
              <a:t>Charles Lapicque (peintre), Pierre-Alain Muet (économiste, député), Théodore Olivier (fondateur ECP), Louis Seguin (Gnome et Rhône/ Safran), Famille Montgolfier (16 </a:t>
            </a:r>
            <a:r>
              <a:rPr lang="fr-FR" sz="1800" dirty="0" smtClean="0"/>
              <a:t>ingénieurs en 110 ans!)</a:t>
            </a:r>
          </a:p>
          <a:p>
            <a:pPr lvl="0" algn="just">
              <a:buNone/>
            </a:pPr>
            <a:endParaRPr lang="fr-FR" sz="1800" dirty="0" smtClean="0"/>
          </a:p>
          <a:p>
            <a:pPr marL="0" lvl="0" indent="0" algn="just">
              <a:buNone/>
            </a:pPr>
            <a:r>
              <a:rPr lang="fr-FR" sz="1800" dirty="0" smtClean="0"/>
              <a:t>En Rhône-Alpes/ Auvergne, bien d’autres comme Aristide Bergès à Grenoble ou la famille Michelin à Clermont-Ferrand. </a:t>
            </a:r>
          </a:p>
          <a:p>
            <a:pPr marL="0" lvl="0" indent="0" algn="just">
              <a:buNone/>
            </a:pPr>
            <a:endParaRPr lang="fr-FR" sz="1800" dirty="0" smtClean="0"/>
          </a:p>
          <a:p>
            <a:pPr marL="0" lvl="0" indent="0" algn="just">
              <a:buNone/>
            </a:pPr>
            <a:r>
              <a:rPr lang="fr-FR" sz="1800" dirty="0" smtClean="0"/>
              <a:t>Centrale Histoire travaille et publie intensivement.</a:t>
            </a:r>
            <a:endParaRPr lang="fr-FR" sz="1800" dirty="0" smtClean="0"/>
          </a:p>
          <a:p>
            <a:pPr lvl="0" algn="just"/>
            <a:endParaRPr lang="fr-FR" sz="1800" dirty="0"/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-309874" y="1293223"/>
          <a:ext cx="9821759" cy="5096022"/>
        </p:xfrm>
        <a:graphic>
          <a:graphicData uri="http://schemas.openxmlformats.org/presentationml/2006/ole">
            <p:oleObj spid="_x0000_s22530" name="ChartWizard" r:id="rId3" imgW="11963346" imgH="5762661" progId="">
              <p:embed/>
            </p:oleObj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6" y="0"/>
            <a:ext cx="8392745" cy="519015"/>
          </a:xfrm>
        </p:spPr>
        <p:txBody>
          <a:bodyPr>
            <a:noAutofit/>
          </a:bodyPr>
          <a:lstStyle/>
          <a:p>
            <a:pPr algn="l"/>
            <a:r>
              <a:rPr lang="en-US" sz="2800" b="1" dirty="0" err="1" smtClean="0">
                <a:latin typeface="+mn-lt"/>
              </a:rPr>
              <a:t>Centraliens</a:t>
            </a:r>
            <a:r>
              <a:rPr lang="en-US" sz="2800" b="1" dirty="0" smtClean="0">
                <a:latin typeface="+mn-lt"/>
              </a:rPr>
              <a:t> influents</a:t>
            </a:r>
            <a:endParaRPr lang="en-US" sz="2800" b="1" dirty="0">
              <a:latin typeface="+mn-lt"/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6978" y="1556784"/>
          <a:ext cx="9187730" cy="2458330"/>
        </p:xfrm>
        <a:graphic>
          <a:graphicData uri="http://schemas.openxmlformats.org/presentationml/2006/ole">
            <p:oleObj spid="_x0000_s22531" name="ChartWizard" r:id="rId4" imgW="24802911" imgH="5762661" progId="">
              <p:embed/>
            </p:oleObj>
          </a:graphicData>
        </a:graphic>
      </p:graphicFrame>
      <p:sp>
        <p:nvSpPr>
          <p:cNvPr id="6" name="Notes"/>
          <p:cNvSpPr txBox="1">
            <a:spLocks noChangeArrowheads="1"/>
          </p:cNvSpPr>
          <p:nvPr/>
        </p:nvSpPr>
        <p:spPr bwMode="auto">
          <a:xfrm>
            <a:off x="169485" y="6410638"/>
            <a:ext cx="6145498" cy="13849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lIns="0" tIns="0" rIns="0" bIns="0" anchor="b">
            <a:spAutoFit/>
          </a:bodyPr>
          <a:lstStyle/>
          <a:p>
            <a:pPr marL="167577" indent="-167577" defTabSz="801767" fontAlgn="t"/>
            <a:r>
              <a:rPr lang="en-CA" sz="900" dirty="0" smtClean="0"/>
              <a:t>Source: Challenges 28/10/10</a:t>
            </a:r>
            <a:endParaRPr lang="en-CA" sz="9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552701" y="6279713"/>
            <a:ext cx="222311" cy="205081"/>
          </a:xfrm>
          <a:prstGeom prst="rect">
            <a:avLst/>
          </a:prstGeom>
          <a:solidFill>
            <a:srgbClr val="CC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3210" tIns="41605" rIns="83210" bIns="41605" numCol="1" rtlCol="0" anchor="ctr" anchorCtr="0" compatLnSpc="1">
            <a:prstTxWarp prst="textNoShape">
              <a:avLst/>
            </a:prstTxWarp>
          </a:bodyPr>
          <a:lstStyle/>
          <a:p>
            <a:pPr algn="ctr" defTabSz="408829" fontAlgn="base" hangingPunct="0">
              <a:spcBef>
                <a:spcPct val="15000"/>
              </a:spcBef>
              <a:spcAft>
                <a:spcPct val="15000"/>
              </a:spcAft>
              <a:buClr>
                <a:srgbClr val="000000"/>
              </a:buClr>
              <a:buSzPct val="45000"/>
            </a:pPr>
            <a:endParaRPr lang="fr-FR" sz="1100" dirty="0" smtClean="0">
              <a:solidFill>
                <a:srgbClr val="000000"/>
              </a:solidFill>
              <a:latin typeface="Arial" pitchFamily="34" charset="0"/>
              <a:cs typeface="Lucida Sans Unicode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35508" y="6250756"/>
            <a:ext cx="876783" cy="262997"/>
          </a:xfrm>
          <a:prstGeom prst="rect">
            <a:avLst/>
          </a:prstGeom>
          <a:noFill/>
        </p:spPr>
        <p:txBody>
          <a:bodyPr wrap="square" lIns="83210" tIns="41605" rIns="83210" bIns="41605" rtlCol="0">
            <a:spAutoFit/>
          </a:bodyPr>
          <a:lstStyle/>
          <a:p>
            <a:r>
              <a:rPr lang="en-GB" sz="1100" dirty="0" smtClean="0"/>
              <a:t>2000</a:t>
            </a:r>
            <a:endParaRPr lang="en-GB" sz="1100" dirty="0"/>
          </a:p>
        </p:txBody>
      </p:sp>
      <p:sp>
        <p:nvSpPr>
          <p:cNvPr id="17" name="TextBox 16"/>
          <p:cNvSpPr txBox="1"/>
          <p:nvPr/>
        </p:nvSpPr>
        <p:spPr>
          <a:xfrm>
            <a:off x="4965407" y="6250756"/>
            <a:ext cx="876783" cy="262997"/>
          </a:xfrm>
          <a:prstGeom prst="rect">
            <a:avLst/>
          </a:prstGeom>
          <a:noFill/>
        </p:spPr>
        <p:txBody>
          <a:bodyPr wrap="square" lIns="83210" tIns="41605" rIns="83210" bIns="41605" rtlCol="0">
            <a:spAutoFit/>
          </a:bodyPr>
          <a:lstStyle/>
          <a:p>
            <a:r>
              <a:rPr lang="en-GB" sz="1100" dirty="0" smtClean="0"/>
              <a:t>2010</a:t>
            </a:r>
            <a:endParaRPr lang="en-GB" sz="11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4682600" y="6279713"/>
            <a:ext cx="222311" cy="205081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83210" tIns="41605" rIns="83210" bIns="41605" numCol="1" rtlCol="0" anchor="ctr" anchorCtr="0" compatLnSpc="1">
            <a:prstTxWarp prst="textNoShape">
              <a:avLst/>
            </a:prstTxWarp>
          </a:bodyPr>
          <a:lstStyle/>
          <a:p>
            <a:pPr algn="ctr" defTabSz="408829" fontAlgn="base" hangingPunct="0">
              <a:spcBef>
                <a:spcPct val="15000"/>
              </a:spcBef>
              <a:spcAft>
                <a:spcPct val="15000"/>
              </a:spcAft>
              <a:buClr>
                <a:srgbClr val="000000"/>
              </a:buClr>
              <a:buSzPct val="45000"/>
            </a:pPr>
            <a:endParaRPr lang="fr-FR" sz="1100" dirty="0" smtClean="0">
              <a:solidFill>
                <a:srgbClr val="FFFFFF"/>
              </a:solidFill>
              <a:latin typeface="Arial" pitchFamily="34" charset="0"/>
              <a:cs typeface="Lucida Sans Unicode" pitchFamily="34" charset="0"/>
            </a:endParaRPr>
          </a:p>
        </p:txBody>
      </p:sp>
      <p:sp>
        <p:nvSpPr>
          <p:cNvPr id="19" name="Oval 18"/>
          <p:cNvSpPr/>
          <p:nvPr/>
        </p:nvSpPr>
        <p:spPr>
          <a:xfrm rot="18625716">
            <a:off x="5699140" y="5486832"/>
            <a:ext cx="882647" cy="457340"/>
          </a:xfrm>
          <a:prstGeom prst="ellipse">
            <a:avLst/>
          </a:prstGeom>
          <a:noFill/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r-FR" dirty="0" smtClean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 rot="18625716">
            <a:off x="6089376" y="2682118"/>
            <a:ext cx="546777" cy="457340"/>
          </a:xfrm>
          <a:prstGeom prst="ellipse">
            <a:avLst/>
          </a:prstGeom>
          <a:noFill/>
          <a:ln w="190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fr-FR" dirty="0" smtClean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981936" y="3762103"/>
            <a:ext cx="6739041" cy="0"/>
          </a:xfrm>
          <a:prstGeom prst="line">
            <a:avLst/>
          </a:prstGeom>
          <a:ln w="19050">
            <a:solidFill>
              <a:srgbClr val="0808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24209" y="6019365"/>
            <a:ext cx="1645951" cy="266215"/>
          </a:xfrm>
          <a:prstGeom prst="rect">
            <a:avLst/>
          </a:prstGeom>
          <a:noFill/>
        </p:spPr>
        <p:txBody>
          <a:bodyPr wrap="none" lIns="32760" tIns="32760" rIns="32760" bIns="32760" rtlCol="0">
            <a:spAutoFit/>
          </a:bodyPr>
          <a:lstStyle/>
          <a:p>
            <a:r>
              <a:rPr lang="en-US" sz="1300" dirty="0" smtClean="0"/>
              <a:t># quotes in Who’s Who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295539" y="5975956"/>
            <a:ext cx="2353956" cy="549846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L’innovation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5554960" cy="590465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fr-FR" sz="1800" dirty="0" smtClean="0"/>
              <a:t>Un </a:t>
            </a:r>
            <a:r>
              <a:rPr lang="fr-FR" sz="1800" dirty="0" err="1" smtClean="0"/>
              <a:t>think</a:t>
            </a:r>
            <a:r>
              <a:rPr lang="fr-FR" sz="1800" dirty="0" smtClean="0"/>
              <a:t>-tank a produit un livre blanc, remis aux décideurs (à Lyon: </a:t>
            </a:r>
            <a:r>
              <a:rPr lang="fr-FR" sz="1800" dirty="0" smtClean="0"/>
              <a:t>préfet de région, </a:t>
            </a:r>
            <a:r>
              <a:rPr lang="fr-FR" sz="1800" dirty="0" smtClean="0"/>
              <a:t>président conseil régional, maire, vice-président communauté urbaine, président chambre de commerce).</a:t>
            </a:r>
          </a:p>
          <a:p>
            <a:pPr lvl="0">
              <a:buNone/>
            </a:pPr>
            <a:endParaRPr lang="fr-FR" sz="1800" dirty="0" smtClean="0"/>
          </a:p>
          <a:p>
            <a:pPr lvl="0">
              <a:buNone/>
            </a:pPr>
            <a:r>
              <a:rPr lang="fr-FR" sz="1800" dirty="0" smtClean="0"/>
              <a:t>A partir de 2012:</a:t>
            </a:r>
          </a:p>
          <a:p>
            <a:pPr lvl="0">
              <a:buNone/>
            </a:pPr>
            <a:endParaRPr lang="fr-FR" sz="1800" dirty="0" smtClean="0"/>
          </a:p>
          <a:p>
            <a:r>
              <a:rPr lang="fr-FR" sz="1800" dirty="0" smtClean="0"/>
              <a:t>Des forums .</a:t>
            </a:r>
          </a:p>
          <a:p>
            <a:endParaRPr lang="fr-FR" sz="1800" dirty="0" smtClean="0"/>
          </a:p>
          <a:p>
            <a:r>
              <a:rPr lang="fr-FR" sz="1800" dirty="0" smtClean="0"/>
              <a:t>Un prix.</a:t>
            </a:r>
          </a:p>
          <a:p>
            <a:endParaRPr lang="fr-FR" sz="1800" dirty="0" smtClean="0"/>
          </a:p>
          <a:p>
            <a:r>
              <a:rPr lang="fr-FR" sz="1800" dirty="0" smtClean="0"/>
              <a:t>Des entretiens bisannuels. </a:t>
            </a:r>
          </a:p>
          <a:p>
            <a:endParaRPr lang="fr-FR" sz="1800" dirty="0" smtClean="0"/>
          </a:p>
          <a:p>
            <a:pPr>
              <a:buNone/>
            </a:pPr>
            <a:r>
              <a:rPr lang="fr-FR" sz="1800" dirty="0" smtClean="0"/>
              <a:t>Toute autre action est bienvenue.</a:t>
            </a:r>
          </a:p>
          <a:p>
            <a:pPr>
              <a:buNone/>
            </a:pPr>
            <a:endParaRPr lang="fr-FR" sz="1800" dirty="0" smtClean="0"/>
          </a:p>
          <a:p>
            <a:pPr marL="0" indent="0">
              <a:buNone/>
            </a:pPr>
            <a:r>
              <a:rPr lang="fr-FR" sz="1800" dirty="0" smtClean="0"/>
              <a:t>Deux </a:t>
            </a:r>
            <a:r>
              <a:rPr lang="fr-FR" sz="1800" dirty="0" err="1" smtClean="0"/>
              <a:t>think</a:t>
            </a:r>
            <a:r>
              <a:rPr lang="fr-FR" sz="1800" dirty="0" smtClean="0"/>
              <a:t>-tanks par an traitent de sujets de développement économique, technique et social. </a:t>
            </a:r>
            <a:endParaRPr lang="fr-FR" sz="1800" dirty="0"/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rodImage" descr="8 priorités pour dynamiser l'innovation en France">
            <a:hlinkClick r:id="rId5" tgtFrame="AmazonHelp"/>
          </p:cNvPr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962972" y="1772816"/>
            <a:ext cx="28575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686800" cy="576064"/>
          </a:xfrm>
        </p:spPr>
        <p:txBody>
          <a:bodyPr>
            <a:noAutofit/>
          </a:bodyPr>
          <a:lstStyle/>
          <a:p>
            <a:pPr algn="l"/>
            <a:r>
              <a:rPr lang="fr-FR" sz="2800" b="1" dirty="0" smtClean="0"/>
              <a:t>Promo 1961 (50 ans)</a:t>
            </a:r>
            <a:endParaRPr lang="fr-FR" sz="28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686800" cy="59046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fr-FR" sz="1800" dirty="0" smtClean="0"/>
              <a:t>Jacques BERGON, ECULLY</a:t>
            </a:r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r>
              <a:rPr lang="fr-FR" sz="1800" dirty="0" smtClean="0"/>
              <a:t>Maurice BONIN, TASSIN </a:t>
            </a:r>
            <a:r>
              <a:rPr lang="fr-FR" sz="1800" dirty="0" smtClean="0"/>
              <a:t>LA DEMI LUNE</a:t>
            </a:r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r>
              <a:rPr lang="fr-FR" sz="1800" dirty="0" smtClean="0"/>
              <a:t>Jean-Paul CREDOZ, SAINT </a:t>
            </a:r>
            <a:r>
              <a:rPr lang="fr-FR" sz="1800" dirty="0" smtClean="0"/>
              <a:t>DIDIER AU MONT D'OR</a:t>
            </a:r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r>
              <a:rPr lang="fr-FR" sz="1800" dirty="0" smtClean="0"/>
              <a:t>Jean DITRISCHTEIN, FRANCHEVILLE</a:t>
            </a:r>
            <a:endParaRPr lang="fr-FR" sz="1800" dirty="0" smtClean="0"/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r>
              <a:rPr lang="fr-FR" sz="1800" dirty="0" smtClean="0"/>
              <a:t>Jean HERISSE, ECULLY</a:t>
            </a:r>
            <a:endParaRPr lang="fr-FR" sz="1800" dirty="0" smtClean="0"/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r>
              <a:rPr lang="fr-FR" sz="1800" dirty="0" smtClean="0"/>
              <a:t>Philippe TORQUEBIAU, PEYRINS</a:t>
            </a:r>
            <a:endParaRPr lang="fr-FR" sz="1800" dirty="0" smtClean="0"/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r>
              <a:rPr lang="fr-FR" sz="1800" dirty="0" smtClean="0"/>
              <a:t>Roland VAJENTE, CHESSY </a:t>
            </a:r>
            <a:r>
              <a:rPr lang="fr-FR" sz="1800" dirty="0" smtClean="0"/>
              <a:t>LES MINES</a:t>
            </a:r>
          </a:p>
          <a:p>
            <a:pPr>
              <a:buNone/>
            </a:pPr>
            <a:endParaRPr lang="fr-FR" sz="1800" dirty="0" smtClean="0"/>
          </a:p>
          <a:p>
            <a:pPr>
              <a:buNone/>
            </a:pPr>
            <a:r>
              <a:rPr lang="fr-FR" sz="1800" dirty="0" smtClean="0"/>
              <a:t>Jean ZAKOIAN,</a:t>
            </a:r>
            <a:r>
              <a:rPr lang="fr-FR" sz="1800" dirty="0" smtClean="0"/>
              <a:t> </a:t>
            </a:r>
            <a:r>
              <a:rPr lang="fr-FR" sz="1800" dirty="0" smtClean="0"/>
              <a:t>LYON</a:t>
            </a:r>
            <a:endParaRPr lang="fr-FR" sz="1800" dirty="0" smtClean="0"/>
          </a:p>
        </p:txBody>
      </p:sp>
      <p:pic>
        <p:nvPicPr>
          <p:cNvPr id="4" name="Picture 2" descr="cid:image004.png@01CC4E95.5D0739B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7740352" y="5450543"/>
            <a:ext cx="1376487" cy="1342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</TotalTime>
  <Words>915</Words>
  <Application>Microsoft Office PowerPoint</Application>
  <PresentationFormat>Affichage à l'écran (4:3)</PresentationFormat>
  <Paragraphs>302</Paragraphs>
  <Slides>24</Slides>
  <Notes>19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6" baseType="lpstr">
      <vt:lpstr>Thème Office</vt:lpstr>
      <vt:lpstr>ChartWizard</vt:lpstr>
      <vt:lpstr>Association des Centraliens Groupe Rhône-Ain-Drôme-Ardèche</vt:lpstr>
      <vt:lpstr>Ordre du jour</vt:lpstr>
      <vt:lpstr>-</vt:lpstr>
      <vt:lpstr>L’AECP</vt:lpstr>
      <vt:lpstr>Nos actions</vt:lpstr>
      <vt:lpstr>Centraliens remarquables</vt:lpstr>
      <vt:lpstr>Centraliens influents</vt:lpstr>
      <vt:lpstr>L’innovation</vt:lpstr>
      <vt:lpstr>Promo 1961 (50 ans)</vt:lpstr>
      <vt:lpstr>Statistiques sur les centraliens de notre région</vt:lpstr>
      <vt:lpstr>Actions principales 2012</vt:lpstr>
      <vt:lpstr>Actions récurrentes</vt:lpstr>
      <vt:lpstr>Invité: Roland Huin</vt:lpstr>
      <vt:lpstr>-</vt:lpstr>
      <vt:lpstr>Actions 2011</vt:lpstr>
      <vt:lpstr>Bureau</vt:lpstr>
      <vt:lpstr>Cotisations</vt:lpstr>
      <vt:lpstr>Diapositive 18</vt:lpstr>
      <vt:lpstr>Diapositive 19</vt:lpstr>
      <vt:lpstr>-</vt:lpstr>
      <vt:lpstr>1862…</vt:lpstr>
      <vt:lpstr>Groupe projet</vt:lpstr>
      <vt:lpstr>Projets en cours</vt:lpstr>
      <vt:lpstr>Calendrier v03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150e anniversaire AECP Plan de communication - Budget</dc:title>
  <dc:creator>David</dc:creator>
  <cp:lastModifiedBy>David</cp:lastModifiedBy>
  <cp:revision>64</cp:revision>
  <dcterms:created xsi:type="dcterms:W3CDTF">2011-10-11T16:05:14Z</dcterms:created>
  <dcterms:modified xsi:type="dcterms:W3CDTF">2011-12-01T16:48:22Z</dcterms:modified>
</cp:coreProperties>
</file>